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65" r:id="rId4"/>
    <p:sldId id="266" r:id="rId5"/>
    <p:sldId id="291" r:id="rId6"/>
    <p:sldId id="292" r:id="rId7"/>
    <p:sldId id="293" r:id="rId8"/>
    <p:sldId id="294" r:id="rId9"/>
    <p:sldId id="296" r:id="rId10"/>
    <p:sldId id="295" r:id="rId11"/>
    <p:sldId id="297" r:id="rId12"/>
    <p:sldId id="282" r:id="rId13"/>
    <p:sldId id="298" r:id="rId14"/>
    <p:sldId id="283" r:id="rId15"/>
    <p:sldId id="300" r:id="rId16"/>
    <p:sldId id="284" r:id="rId17"/>
    <p:sldId id="285" r:id="rId18"/>
    <p:sldId id="286" r:id="rId19"/>
    <p:sldId id="257" r:id="rId20"/>
    <p:sldId id="264" r:id="rId21"/>
    <p:sldId id="301" r:id="rId22"/>
    <p:sldId id="302" r:id="rId23"/>
    <p:sldId id="303" r:id="rId24"/>
    <p:sldId id="304" r:id="rId25"/>
    <p:sldId id="305" r:id="rId26"/>
    <p:sldId id="281" r:id="rId27"/>
    <p:sldId id="289" r:id="rId28"/>
    <p:sldId id="307" r:id="rId29"/>
    <p:sldId id="306" r:id="rId30"/>
    <p:sldId id="268" r:id="rId31"/>
    <p:sldId id="261" r:id="rId32"/>
    <p:sldId id="27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9" autoAdjust="0"/>
    <p:restoredTop sz="67092" autoAdjust="0"/>
  </p:normalViewPr>
  <p:slideViewPr>
    <p:cSldViewPr snapToGrid="0">
      <p:cViewPr varScale="1">
        <p:scale>
          <a:sx n="52" d="100"/>
          <a:sy n="52" d="100"/>
        </p:scale>
        <p:origin x="1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63018-BDAE-4E0A-94E8-B08E6F156C54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29754-D5FD-4008-8442-3D3759D09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5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금융회사 중 은행사의 사기이용계좌로 입금되는 건수가  최근 </a:t>
            </a:r>
            <a:r>
              <a:rPr lang="en-US" altLang="ko-KR" smtClean="0"/>
              <a:t>1</a:t>
            </a:r>
            <a:r>
              <a:rPr lang="ko-KR" altLang="en-US" smtClean="0"/>
              <a:t>년동안 </a:t>
            </a:r>
            <a:r>
              <a:rPr lang="ko-KR" altLang="en-US" baseline="0" smtClean="0"/>
              <a:t>상승하는 추세임을 설명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세부적인 설명은 다음 페이지</a:t>
            </a:r>
            <a:r>
              <a:rPr lang="en-US" altLang="ko-KR" baseline="0" smtClean="0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3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mtClean="0"/>
              <a:t>금융사기 관련</a:t>
            </a:r>
            <a:r>
              <a:rPr lang="ko-KR" altLang="en-US" baseline="0" smtClean="0"/>
              <a:t> 입금 건수가 많은 </a:t>
            </a:r>
            <a:r>
              <a:rPr lang="en-US" altLang="ko-KR" baseline="0" smtClean="0"/>
              <a:t>TOP3 </a:t>
            </a:r>
            <a:r>
              <a:rPr lang="ko-KR" altLang="en-US" baseline="0" smtClean="0"/>
              <a:t>은행 중 인터넷은행인 카카오뱅크만 상승하는 추세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단위농협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국민은행은 유지되거나 하락하는 추세임</a:t>
            </a:r>
            <a:r>
              <a:rPr lang="en-US" altLang="ko-KR" baseline="0" smtClean="0"/>
              <a:t>) </a:t>
            </a:r>
            <a:r>
              <a:rPr lang="en-US" altLang="ko-KR" baseline="0" smtClean="0">
                <a:sym typeface="Wingdings" panose="05000000000000000000" pitchFamily="2" charset="2"/>
              </a:rPr>
              <a:t> </a:t>
            </a:r>
            <a:r>
              <a:rPr lang="ko-KR" altLang="en-US" baseline="0" smtClean="0">
                <a:sym typeface="Wingdings" panose="05000000000000000000" pitchFamily="2" charset="2"/>
              </a:rPr>
              <a:t>인터넷은행 주의 필요</a:t>
            </a:r>
            <a:endParaRPr lang="en-US" altLang="ko-KR" baseline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aseline="0" smtClean="0">
                <a:sym typeface="Wingdings" panose="05000000000000000000" pitchFamily="2" charset="2"/>
              </a:rPr>
              <a:t> </a:t>
            </a:r>
            <a:r>
              <a:rPr lang="en-US" altLang="ko-KR" baseline="0" smtClean="0">
                <a:sym typeface="Wingdings" panose="05000000000000000000" pitchFamily="2" charset="2"/>
              </a:rPr>
              <a:t> (</a:t>
            </a:r>
            <a:r>
              <a:rPr lang="ko-KR" altLang="en-US" baseline="0" smtClean="0">
                <a:sym typeface="Wingdings" panose="05000000000000000000" pitchFamily="2" charset="2"/>
              </a:rPr>
              <a:t>오른쪽 인터넷은행 그래프</a:t>
            </a:r>
            <a:r>
              <a:rPr lang="en-US" altLang="ko-KR" baseline="0" smtClean="0">
                <a:sym typeface="Wingdings" panose="05000000000000000000" pitchFamily="2" charset="2"/>
              </a:rPr>
              <a:t>) </a:t>
            </a:r>
            <a:r>
              <a:rPr lang="ko-KR" altLang="en-US" baseline="0" smtClean="0">
                <a:sym typeface="Wingdings" panose="05000000000000000000" pitchFamily="2" charset="2"/>
              </a:rPr>
              <a:t>카카오뱅크</a:t>
            </a:r>
            <a:r>
              <a:rPr lang="en-US" altLang="ko-KR" baseline="0" smtClean="0">
                <a:sym typeface="Wingdings" panose="05000000000000000000" pitchFamily="2" charset="2"/>
              </a:rPr>
              <a:t>, </a:t>
            </a:r>
            <a:r>
              <a:rPr lang="ko-KR" altLang="en-US" baseline="0" smtClean="0">
                <a:sym typeface="Wingdings" panose="05000000000000000000" pitchFamily="2" charset="2"/>
              </a:rPr>
              <a:t>케이뱅크</a:t>
            </a:r>
            <a:r>
              <a:rPr lang="en-US" altLang="ko-KR" baseline="0" smtClean="0">
                <a:sym typeface="Wingdings" panose="05000000000000000000" pitchFamily="2" charset="2"/>
              </a:rPr>
              <a:t>, </a:t>
            </a:r>
            <a:r>
              <a:rPr lang="ko-KR" altLang="en-US" baseline="0" smtClean="0">
                <a:sym typeface="Wingdings" panose="05000000000000000000" pitchFamily="2" charset="2"/>
              </a:rPr>
              <a:t>토스뱅크 모두 상승 추세임을 설명</a:t>
            </a:r>
            <a:endParaRPr lang="en-US" altLang="ko-KR" baseline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0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금융회사 중 증권사의 사기이용계좌로 입금되는 건수가  최근 </a:t>
            </a:r>
            <a:r>
              <a:rPr lang="en-US" altLang="ko-KR" smtClean="0"/>
              <a:t>1</a:t>
            </a:r>
            <a:r>
              <a:rPr lang="ko-KR" altLang="en-US" smtClean="0"/>
              <a:t>년동안 </a:t>
            </a:r>
            <a:r>
              <a:rPr lang="ko-KR" altLang="en-US" baseline="0" smtClean="0"/>
              <a:t>하락하는 추세임을 설명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세부적인 설명은 다음 페이지</a:t>
            </a:r>
            <a:r>
              <a:rPr lang="en-US" altLang="ko-KR" baseline="0" smtClean="0"/>
              <a:t>)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2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금융사기관련 입금 건수 </a:t>
            </a:r>
            <a:r>
              <a:rPr lang="en-US" altLang="ko-KR" dirty="0" smtClean="0"/>
              <a:t>TOP3 </a:t>
            </a:r>
            <a:r>
              <a:rPr lang="ko-KR" altLang="en-US" dirty="0" smtClean="0"/>
              <a:t>증권사 최근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추세임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흥미롭게도</a:t>
            </a:r>
            <a:r>
              <a:rPr lang="en-US" altLang="ko-KR" dirty="0" smtClean="0"/>
              <a:t>??? </a:t>
            </a:r>
            <a:r>
              <a:rPr lang="ko-KR" altLang="en-US" dirty="0" err="1" smtClean="0"/>
              <a:t>코스피</a:t>
            </a:r>
            <a:r>
              <a:rPr lang="ko-KR" altLang="en-US" dirty="0" smtClean="0"/>
              <a:t> 변동 차트와 비슷한 양상</a:t>
            </a:r>
            <a:r>
              <a:rPr lang="en-US" altLang="ko-KR" dirty="0" smtClean="0"/>
              <a:t>….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-</a:t>
            </a:r>
            <a:r>
              <a:rPr lang="ko-KR" altLang="en-US" baseline="0" dirty="0" err="1" smtClean="0"/>
              <a:t>코스피지수</a:t>
            </a:r>
            <a:r>
              <a:rPr lang="en-US" altLang="ko-KR" baseline="0" dirty="0" smtClean="0"/>
              <a:t>, Y</a:t>
            </a:r>
            <a:r>
              <a:rPr lang="ko-KR" altLang="en-US" baseline="0" dirty="0" smtClean="0"/>
              <a:t>축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증권사 금융사기자금 입금 건수  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 </a:t>
            </a:r>
            <a:r>
              <a:rPr lang="ko-KR" altLang="en-US" baseline="0" dirty="0" smtClean="0">
                <a:sym typeface="Wingdings" panose="05000000000000000000" pitchFamily="2" charset="2"/>
              </a:rPr>
              <a:t>건수 작지만</a:t>
            </a:r>
            <a:r>
              <a:rPr lang="en-US" altLang="ko-KR" baseline="0" dirty="0" smtClean="0">
                <a:sym typeface="Wingdings" panose="05000000000000000000" pitchFamily="2" charset="2"/>
              </a:rPr>
              <a:t>,,,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어느정도</a:t>
            </a:r>
            <a:r>
              <a:rPr lang="ko-KR" altLang="en-US" baseline="0" dirty="0" smtClean="0">
                <a:sym typeface="Wingdings" panose="05000000000000000000" pitchFamily="2" charset="2"/>
              </a:rPr>
              <a:t> 상관관계</a:t>
            </a:r>
            <a:r>
              <a:rPr lang="en-US" altLang="ko-KR" baseline="0" dirty="0" smtClean="0">
                <a:sym typeface="Wingdings" panose="05000000000000000000" pitchFamily="2" charset="2"/>
              </a:rPr>
              <a:t>???? (</a:t>
            </a:r>
            <a:r>
              <a:rPr lang="ko-KR" altLang="en-US" baseline="0" dirty="0" smtClean="0">
                <a:sym typeface="Wingdings" panose="05000000000000000000" pitchFamily="2" charset="2"/>
              </a:rPr>
              <a:t>상관계수 </a:t>
            </a:r>
            <a:r>
              <a:rPr lang="en-US" altLang="ko-KR" baseline="0" dirty="0" smtClean="0">
                <a:sym typeface="Wingdings" panose="05000000000000000000" pitchFamily="2" charset="2"/>
              </a:rPr>
              <a:t>0.5 </a:t>
            </a:r>
            <a:r>
              <a:rPr lang="ko-KR" altLang="en-US" baseline="0" dirty="0" smtClean="0">
                <a:sym typeface="Wingdings" panose="05000000000000000000" pitchFamily="2" charset="2"/>
              </a:rPr>
              <a:t>이상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53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금융사기피해자의 입금건수로 연령대 분석 </a:t>
            </a:r>
            <a:r>
              <a:rPr lang="en-US" altLang="ko-KR" smtClean="0">
                <a:sym typeface="Wingdings" panose="05000000000000000000" pitchFamily="2" charset="2"/>
              </a:rPr>
              <a:t> 10~40</a:t>
            </a:r>
            <a:r>
              <a:rPr lang="ko-KR" altLang="en-US" smtClean="0">
                <a:sym typeface="Wingdings" panose="05000000000000000000" pitchFamily="2" charset="2"/>
              </a:rPr>
              <a:t>대 피해자가 전체의 </a:t>
            </a:r>
            <a:r>
              <a:rPr lang="en-US" altLang="ko-KR" smtClean="0">
                <a:sym typeface="Wingdings" panose="05000000000000000000" pitchFamily="2" charset="2"/>
              </a:rPr>
              <a:t>90% </a:t>
            </a:r>
            <a:r>
              <a:rPr lang="ko-KR" altLang="en-US" smtClean="0">
                <a:sym typeface="Wingdings" panose="05000000000000000000" pitchFamily="2" charset="2"/>
              </a:rPr>
              <a:t>이상을 차지하며</a:t>
            </a:r>
            <a:r>
              <a:rPr lang="en-US" altLang="ko-KR" smtClean="0">
                <a:sym typeface="Wingdings" panose="05000000000000000000" pitchFamily="2" charset="2"/>
              </a:rPr>
              <a:t>, 20</a:t>
            </a:r>
            <a:r>
              <a:rPr lang="ko-KR" altLang="en-US" smtClean="0">
                <a:sym typeface="Wingdings" panose="05000000000000000000" pitchFamily="2" charset="2"/>
              </a:rPr>
              <a:t>대는 전체의 약 </a:t>
            </a:r>
            <a:r>
              <a:rPr lang="en-US" altLang="ko-KR" smtClean="0">
                <a:sym typeface="Wingdings" panose="05000000000000000000" pitchFamily="2" charset="2"/>
              </a:rPr>
              <a:t>40%</a:t>
            </a:r>
            <a:r>
              <a:rPr lang="ko-KR" altLang="en-US" smtClean="0">
                <a:sym typeface="Wingdings" panose="05000000000000000000" pitchFamily="2" charset="2"/>
              </a:rPr>
              <a:t>를 차지함</a:t>
            </a:r>
            <a:r>
              <a:rPr lang="en-US" altLang="ko-KR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2. </a:t>
            </a:r>
            <a:r>
              <a:rPr lang="ko-KR" altLang="en-US" smtClean="0">
                <a:sym typeface="Wingdings" panose="05000000000000000000" pitchFamily="2" charset="2"/>
              </a:rPr>
              <a:t>건수차이가 많이 나기때문에 </a:t>
            </a:r>
            <a:r>
              <a:rPr lang="en-US" altLang="ko-KR" smtClean="0">
                <a:sym typeface="Wingdings" panose="05000000000000000000" pitchFamily="2" charset="2"/>
              </a:rPr>
              <a:t>10</a:t>
            </a:r>
            <a:r>
              <a:rPr lang="ko-KR" altLang="en-US" smtClean="0">
                <a:sym typeface="Wingdings" panose="05000000000000000000" pitchFamily="2" charset="2"/>
              </a:rPr>
              <a:t>대</a:t>
            </a:r>
            <a:r>
              <a:rPr lang="en-US" altLang="ko-KR" smtClean="0">
                <a:sym typeface="Wingdings" panose="05000000000000000000" pitchFamily="2" charset="2"/>
              </a:rPr>
              <a:t>~40</a:t>
            </a:r>
            <a:r>
              <a:rPr lang="ko-KR" altLang="en-US" smtClean="0">
                <a:sym typeface="Wingdings" panose="05000000000000000000" pitchFamily="2" charset="2"/>
              </a:rPr>
              <a:t>대</a:t>
            </a:r>
            <a:r>
              <a:rPr lang="en-US" altLang="ko-KR" smtClean="0">
                <a:sym typeface="Wingdings" panose="05000000000000000000" pitchFamily="2" charset="2"/>
              </a:rPr>
              <a:t>, 50</a:t>
            </a:r>
            <a:r>
              <a:rPr lang="ko-KR" altLang="en-US" smtClean="0">
                <a:sym typeface="Wingdings" panose="05000000000000000000" pitchFamily="2" charset="2"/>
              </a:rPr>
              <a:t>대</a:t>
            </a:r>
            <a:r>
              <a:rPr lang="en-US" altLang="ko-KR" smtClean="0">
                <a:sym typeface="Wingdings" panose="05000000000000000000" pitchFamily="2" charset="2"/>
              </a:rPr>
              <a:t>~80</a:t>
            </a:r>
            <a:r>
              <a:rPr lang="ko-KR" altLang="en-US" smtClean="0">
                <a:sym typeface="Wingdings" panose="05000000000000000000" pitchFamily="2" charset="2"/>
              </a:rPr>
              <a:t>대로 나누어 분석</a:t>
            </a:r>
            <a:r>
              <a:rPr lang="ko-KR" altLang="en-US" baseline="0" smtClean="0">
                <a:sym typeface="Wingdings" panose="05000000000000000000" pitchFamily="2" charset="2"/>
              </a:rPr>
              <a:t> </a:t>
            </a:r>
            <a:r>
              <a:rPr lang="en-US" altLang="ko-KR" baseline="0" smtClean="0">
                <a:sym typeface="Wingdings" panose="05000000000000000000" pitchFamily="2" charset="2"/>
              </a:rPr>
              <a:t> 10</a:t>
            </a:r>
            <a:r>
              <a:rPr lang="ko-KR" altLang="en-US" baseline="0" smtClean="0">
                <a:sym typeface="Wingdings" panose="05000000000000000000" pitchFamily="2" charset="2"/>
              </a:rPr>
              <a:t>대를 제외하고</a:t>
            </a:r>
            <a:r>
              <a:rPr lang="en-US" altLang="ko-KR" baseline="0" smtClean="0">
                <a:sym typeface="Wingdings" panose="05000000000000000000" pitchFamily="2" charset="2"/>
              </a:rPr>
              <a:t>, </a:t>
            </a:r>
            <a:r>
              <a:rPr lang="ko-KR" altLang="en-US" baseline="0" smtClean="0">
                <a:sym typeface="Wingdings" panose="05000000000000000000" pitchFamily="2" charset="2"/>
              </a:rPr>
              <a:t>연령대가 낮을수록 금융사기피해 건수가 많은 것을 확인</a:t>
            </a:r>
            <a:r>
              <a:rPr lang="en-US" altLang="ko-KR" baseline="0" smtClean="0">
                <a:sym typeface="Wingdings" panose="05000000000000000000" pitchFamily="2" charset="2"/>
              </a:rPr>
              <a:t>.</a:t>
            </a:r>
            <a:endParaRPr lang="en-US" altLang="ko-KR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18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앞서</a:t>
            </a:r>
            <a:r>
              <a:rPr lang="en-US" altLang="ko-KR" smtClean="0"/>
              <a:t>, </a:t>
            </a:r>
            <a:r>
              <a:rPr lang="ko-KR" altLang="en-US" smtClean="0"/>
              <a:t>금융사별</a:t>
            </a:r>
            <a:r>
              <a:rPr lang="ko-KR" altLang="en-US" baseline="0" smtClean="0"/>
              <a:t> 금융사기 이용계좌 분석 결과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인터넷은행의 문제점이 있음을 확인 </a:t>
            </a:r>
            <a:endParaRPr lang="en-US" altLang="ko-KR" baseline="0" smtClean="0"/>
          </a:p>
          <a:p>
            <a:r>
              <a:rPr lang="en-US" altLang="ko-KR" baseline="0" smtClean="0">
                <a:sym typeface="Wingdings" panose="05000000000000000000" pitchFamily="2" charset="2"/>
              </a:rPr>
              <a:t> </a:t>
            </a:r>
            <a:r>
              <a:rPr lang="ko-KR" altLang="en-US" baseline="0" smtClean="0">
                <a:sym typeface="Wingdings" panose="05000000000000000000" pitchFamily="2" charset="2"/>
              </a:rPr>
              <a:t>인터넷은행으로 입금된 피해건을 연령대별로 분석한 결과</a:t>
            </a:r>
            <a:r>
              <a:rPr lang="en-US" altLang="ko-KR" baseline="0" smtClean="0">
                <a:sym typeface="Wingdings" panose="05000000000000000000" pitchFamily="2" charset="2"/>
              </a:rPr>
              <a:t>, 20</a:t>
            </a:r>
            <a:r>
              <a:rPr lang="ko-KR" altLang="en-US" baseline="0" smtClean="0">
                <a:sym typeface="Wingdings" panose="05000000000000000000" pitchFamily="2" charset="2"/>
              </a:rPr>
              <a:t>대에서 인터넷은행 사기이용계좌로 입금되는 건수가 증가하고 있음을 확인</a:t>
            </a:r>
            <a:r>
              <a:rPr lang="en-US" altLang="ko-KR" baseline="0" smtClean="0"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58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 피해금액 건수를 분석한 결과 </a:t>
            </a:r>
            <a:r>
              <a:rPr lang="en-US" altLang="ko-KR" dirty="0"/>
              <a:t>1</a:t>
            </a:r>
            <a:r>
              <a:rPr lang="ko-KR" altLang="en-US" dirty="0" err="1"/>
              <a:t>백만원</a:t>
            </a:r>
            <a:r>
              <a:rPr lang="ko-KR" altLang="en-US" dirty="0"/>
              <a:t> 미만 구간이 현저히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소액피해 건수가 빈도수가 굉장히 높았고 이는 여러 이유가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가족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지인을 사칭해 </a:t>
            </a:r>
            <a:r>
              <a:rPr lang="en-US" altLang="ko-KR" dirty="0"/>
              <a:t>100</a:t>
            </a:r>
            <a:r>
              <a:rPr lang="ko-KR" altLang="en-US" dirty="0"/>
              <a:t>만원 미만의 송금을 요구하고 입금 즉시 출금하는 사기형태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현금인출기 지연이체 제도로 </a:t>
            </a:r>
            <a:r>
              <a:rPr lang="en-US" altLang="ko-KR" dirty="0"/>
              <a:t>100</a:t>
            </a:r>
            <a:r>
              <a:rPr lang="ko-KR" altLang="en-US" dirty="0"/>
              <a:t>만원 이상 입금되면 </a:t>
            </a:r>
            <a:r>
              <a:rPr lang="en-US" altLang="ko-KR" dirty="0"/>
              <a:t>30</a:t>
            </a:r>
            <a:r>
              <a:rPr lang="ko-KR" altLang="en-US" dirty="0" err="1"/>
              <a:t>분동안</a:t>
            </a:r>
            <a:r>
              <a:rPr lang="ko-KR" altLang="en-US" dirty="0"/>
              <a:t> 출금이 불가하기 때문에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미만 금액 입금 요구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상품권</a:t>
            </a:r>
            <a:r>
              <a:rPr lang="en-US" altLang="ko-KR" dirty="0"/>
              <a:t>, </a:t>
            </a:r>
            <a:r>
              <a:rPr lang="ko-KR" altLang="en-US" dirty="0"/>
              <a:t>휴대폰 소액결제 사기형태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마찬가지로 가족</a:t>
            </a:r>
            <a:r>
              <a:rPr lang="en-US" altLang="ko-KR" dirty="0"/>
              <a:t>, </a:t>
            </a:r>
            <a:r>
              <a:rPr lang="ko-KR" altLang="en-US" dirty="0"/>
              <a:t>지인을 사칭하거나 검사라며 명의도용을 들먹이며 온라인에서 상품권</a:t>
            </a:r>
            <a:r>
              <a:rPr lang="en-US" altLang="ko-KR" dirty="0"/>
              <a:t>,</a:t>
            </a:r>
          </a:p>
          <a:p>
            <a:r>
              <a:rPr lang="en-US" altLang="ko-KR" baseline="0" dirty="0"/>
              <a:t> </a:t>
            </a:r>
            <a:r>
              <a:rPr lang="ko-KR" altLang="en-US" dirty="0"/>
              <a:t>휴대폰 소액결제 유도해 </a:t>
            </a:r>
            <a:r>
              <a:rPr lang="en-US" altLang="ko-KR" dirty="0"/>
              <a:t>pin</a:t>
            </a:r>
            <a:r>
              <a:rPr lang="ko-KR" altLang="en-US" dirty="0"/>
              <a:t>번호를 빼돌리는 방식</a:t>
            </a:r>
            <a:endParaRPr lang="en-US" altLang="ko-KR" dirty="0"/>
          </a:p>
          <a:p>
            <a:r>
              <a:rPr lang="ko-KR" altLang="en-US" dirty="0"/>
              <a:t>소액으로 피해자를 쉽게 현혹시켜 돈을 빼돌리는 흔한 형태의 사기 수법입니다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870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사기 수법 유형별 분석 결과 연도를 거듭할수록 메신저 이용사기 빈도가 높다는 점을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문자메시지 등으로 가족</a:t>
            </a:r>
            <a:r>
              <a:rPr lang="en-US" altLang="ko-KR" dirty="0"/>
              <a:t>, </a:t>
            </a:r>
            <a:r>
              <a:rPr lang="ko-KR" altLang="en-US" dirty="0"/>
              <a:t>지인을 사칭하며 휴대폰 고장</a:t>
            </a:r>
            <a:r>
              <a:rPr lang="en-US" altLang="ko-KR" dirty="0"/>
              <a:t>, </a:t>
            </a:r>
            <a:r>
              <a:rPr lang="ko-KR" altLang="en-US" dirty="0"/>
              <a:t>공인인증서 오류</a:t>
            </a:r>
            <a:r>
              <a:rPr lang="en-US" altLang="ko-KR" dirty="0"/>
              <a:t>, </a:t>
            </a:r>
            <a:r>
              <a:rPr lang="ko-KR" altLang="en-US" dirty="0"/>
              <a:t>신용카드 분실</a:t>
            </a:r>
            <a:r>
              <a:rPr lang="en-US" altLang="ko-KR" dirty="0"/>
              <a:t>, </a:t>
            </a:r>
            <a:r>
              <a:rPr lang="ko-KR" altLang="en-US" dirty="0"/>
              <a:t>사고 합의금 명목의</a:t>
            </a:r>
          </a:p>
          <a:p>
            <a:r>
              <a:rPr lang="ko-KR" altLang="en-US" dirty="0"/>
              <a:t>급전 필요를 이유로 개인정보와 금전이체를 요구하는 형태라고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사례 외에도 </a:t>
            </a:r>
            <a:r>
              <a:rPr lang="ko-KR" altLang="en-US" dirty="0" err="1"/>
              <a:t>악성앱을</a:t>
            </a:r>
            <a:r>
              <a:rPr lang="ko-KR" altLang="en-US" dirty="0"/>
              <a:t> 설치하도록 유도해 모든걸 털어간다고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예방법 </a:t>
            </a:r>
            <a:r>
              <a:rPr lang="en-US" altLang="ko-KR" dirty="0"/>
              <a:t>? </a:t>
            </a:r>
            <a:r>
              <a:rPr lang="ko-KR" altLang="en-US" dirty="0"/>
              <a:t>나중에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40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연도별 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스팸</a:t>
            </a:r>
            <a:r>
              <a:rPr lang="ko-KR" altLang="en-US" dirty="0" smtClean="0"/>
              <a:t> 단어를 분석한 결과 전 기간에 걸쳐 특정 단어들이 높은 비중으로 자주 사용되어지는 것을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76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고정적으로 사용되는 단어를 제외한 후 재분석 결과 </a:t>
            </a:r>
            <a:endParaRPr lang="en-US" altLang="ko-KR" dirty="0" smtClean="0"/>
          </a:p>
          <a:p>
            <a:r>
              <a:rPr lang="ko-KR" altLang="en-US" dirty="0" smtClean="0"/>
              <a:t>각 연도별로 각기 다른 단어들의 빈도가 높음을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6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금융사기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이대로 막을 수 없을까요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금융 사기의 수법은 갈수록 고도화되면서 속을 수 밖에 없는 현재</a:t>
            </a:r>
            <a:endParaRPr lang="en-US" altLang="ko-KR" baseline="0" dirty="0"/>
          </a:p>
          <a:p>
            <a:r>
              <a:rPr lang="ko-KR" altLang="en-US" baseline="0" dirty="0"/>
              <a:t>우리는 이대로 속수무책 당하고만 있을 순 없습니다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가정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목숨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젊음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노후자금까지 잃어가면서 말이죠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60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 smtClean="0"/>
              <a:t>'</a:t>
            </a:r>
            <a:r>
              <a:rPr lang="ko-KR" altLang="en-US" sz="1200" b="1" dirty="0" err="1" smtClean="0"/>
              <a:t>갤럭시</a:t>
            </a:r>
            <a:r>
              <a:rPr lang="en-US" altLang="ko-KR" sz="1200" b="1" dirty="0" smtClean="0"/>
              <a:t>' </a:t>
            </a:r>
            <a:r>
              <a:rPr lang="ko-KR" altLang="en-US" sz="1200" b="1" dirty="0" smtClean="0"/>
              <a:t>단어의 </a:t>
            </a:r>
            <a:r>
              <a:rPr lang="ko-KR" altLang="en-US" sz="1200" b="1" dirty="0" err="1" smtClean="0"/>
              <a:t>네이버</a:t>
            </a:r>
            <a:r>
              <a:rPr lang="ko-KR" altLang="en-US" sz="1200" b="1" dirty="0" smtClean="0"/>
              <a:t> 검색 빈도가 높은 날의 이슈를 파악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err="1" smtClean="0"/>
              <a:t>갤럭시</a:t>
            </a:r>
            <a:r>
              <a:rPr lang="en-US" altLang="ko-KR" sz="1200" b="1" dirty="0" smtClean="0"/>
              <a:t>s20, </a:t>
            </a:r>
            <a:r>
              <a:rPr lang="ko-KR" altLang="en-US" sz="1200" b="1" dirty="0" err="1" smtClean="0"/>
              <a:t>폴드</a:t>
            </a:r>
            <a:r>
              <a:rPr lang="en-US" altLang="ko-KR" sz="1200" b="1" dirty="0" smtClean="0"/>
              <a:t>2 </a:t>
            </a:r>
            <a:r>
              <a:rPr lang="ko-KR" altLang="en-US" sz="1200" b="1" dirty="0" smtClean="0"/>
              <a:t>출시 관련하여 관심도 증가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smtClean="0"/>
              <a:t>관심이 많은 신규제품 출시를 이용한 </a:t>
            </a:r>
            <a:r>
              <a:rPr lang="ko-KR" altLang="en-US" sz="1200" b="1" dirty="0" err="1" smtClean="0"/>
              <a:t>피싱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선착순 특가구매 문구로 유인하여 개인정보 요구 및 구매자금 </a:t>
            </a:r>
            <a:r>
              <a:rPr lang="ko-KR" altLang="en-US" sz="1200" b="1" dirty="0" err="1" smtClean="0"/>
              <a:t>편취</a:t>
            </a:r>
            <a:r>
              <a:rPr lang="en-US" altLang="ko-KR" sz="12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'</a:t>
            </a:r>
            <a:r>
              <a:rPr lang="ko-KR" altLang="en-US" b="1" dirty="0" smtClean="0"/>
              <a:t>코로나</a:t>
            </a:r>
            <a:r>
              <a:rPr lang="en-US" altLang="ko-KR" b="1" dirty="0" smtClean="0"/>
              <a:t>','</a:t>
            </a:r>
            <a:r>
              <a:rPr lang="ko-KR" altLang="en-US" b="1" dirty="0" smtClean="0"/>
              <a:t>백신</a:t>
            </a:r>
            <a:r>
              <a:rPr lang="en-US" altLang="ko-KR" b="1" dirty="0" smtClean="0"/>
              <a:t>','</a:t>
            </a:r>
            <a:r>
              <a:rPr lang="ko-KR" altLang="en-US" b="1" dirty="0" err="1" smtClean="0"/>
              <a:t>테마주</a:t>
            </a:r>
            <a:r>
              <a:rPr lang="en-US" altLang="ko-KR" b="1" dirty="0" smtClean="0"/>
              <a:t>' </a:t>
            </a:r>
            <a:r>
              <a:rPr lang="ko-KR" altLang="en-US" b="1" dirty="0" smtClean="0"/>
              <a:t>단어의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검색 빈도가 높은 날의 이슈를 파악</a:t>
            </a:r>
            <a:r>
              <a:rPr lang="en-US" altLang="ko-KR" b="1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2-2. </a:t>
            </a:r>
            <a:r>
              <a:rPr lang="ko-KR" altLang="en-US" b="1" dirty="0" smtClean="0"/>
              <a:t>코로나 백신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백신 관련 </a:t>
            </a:r>
            <a:r>
              <a:rPr lang="ko-KR" altLang="en-US" b="1" dirty="0" err="1" smtClean="0"/>
              <a:t>테마주</a:t>
            </a:r>
            <a:r>
              <a:rPr lang="ko-KR" altLang="en-US" b="1" dirty="0" smtClean="0"/>
              <a:t> 관련 관심도 증가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2-3. </a:t>
            </a:r>
            <a:r>
              <a:rPr lang="ko-KR" altLang="en-US" b="1" dirty="0" smtClean="0"/>
              <a:t>백신 </a:t>
            </a:r>
            <a:r>
              <a:rPr lang="ko-KR" altLang="en-US" b="1" dirty="0" err="1" smtClean="0"/>
              <a:t>테마주</a:t>
            </a:r>
            <a:r>
              <a:rPr lang="ko-KR" altLang="en-US" b="1" dirty="0" smtClean="0"/>
              <a:t> 추천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백신 접종 예약 등을 빙자하여 </a:t>
            </a:r>
            <a:r>
              <a:rPr lang="ko-KR" altLang="en-US" b="1" dirty="0" err="1" smtClean="0"/>
              <a:t>피싱에</a:t>
            </a:r>
            <a:r>
              <a:rPr lang="ko-KR" altLang="en-US" b="1" dirty="0" smtClean="0"/>
              <a:t> 사용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개인정보 탈취 및 악성 </a:t>
            </a:r>
            <a:r>
              <a:rPr lang="en-US" altLang="ko-KR" b="1" dirty="0" err="1" smtClean="0"/>
              <a:t>url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주소를 통해 </a:t>
            </a:r>
            <a:r>
              <a:rPr lang="ko-KR" altLang="en-US" b="1" dirty="0" err="1" smtClean="0"/>
              <a:t>원격조종앱</a:t>
            </a:r>
            <a:r>
              <a:rPr lang="ko-KR" altLang="en-US" b="1" dirty="0" smtClean="0"/>
              <a:t> 설치를 통한 금융사기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01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1. '</a:t>
            </a:r>
            <a:r>
              <a:rPr lang="ko-KR" altLang="en-US" b="1" dirty="0" smtClean="0"/>
              <a:t>신청</a:t>
            </a:r>
            <a:r>
              <a:rPr lang="en-US" altLang="ko-KR" b="1" dirty="0" smtClean="0"/>
              <a:t>','</a:t>
            </a:r>
            <a:r>
              <a:rPr lang="ko-KR" altLang="en-US" b="1" dirty="0" smtClean="0"/>
              <a:t>재난</a:t>
            </a:r>
            <a:r>
              <a:rPr lang="en-US" altLang="ko-KR" b="1" dirty="0" smtClean="0"/>
              <a:t>','</a:t>
            </a:r>
            <a:r>
              <a:rPr lang="ko-KR" altLang="en-US" b="1" dirty="0" smtClean="0"/>
              <a:t>원금</a:t>
            </a:r>
            <a:r>
              <a:rPr lang="en-US" altLang="ko-KR" b="1" dirty="0" smtClean="0"/>
              <a:t>' </a:t>
            </a:r>
            <a:r>
              <a:rPr lang="ko-KR" altLang="en-US" b="1" dirty="0" smtClean="0"/>
              <a:t>단어의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검색 빈도가 높은 날의 이슈를 파악</a:t>
            </a:r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코로나로 인한 재난지원금 신청과 관련하여 사회적 관심도 증가</a:t>
            </a:r>
          </a:p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재난지원금 신청을 명목으로 유인하여 </a:t>
            </a:r>
            <a:r>
              <a:rPr lang="ko-KR" altLang="en-US" b="1" dirty="0" err="1" smtClean="0"/>
              <a:t>피싱에</a:t>
            </a:r>
            <a:r>
              <a:rPr lang="ko-KR" altLang="en-US" b="1" dirty="0" smtClean="0"/>
              <a:t> 접목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지원금 신청 </a:t>
            </a:r>
            <a:r>
              <a:rPr lang="en-US" altLang="ko-KR" b="1" dirty="0" err="1" smtClean="0"/>
              <a:t>url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주소를 통해 개인정보 탈취 및 </a:t>
            </a:r>
            <a:r>
              <a:rPr lang="ko-KR" altLang="en-US" b="1" dirty="0" err="1" smtClean="0"/>
              <a:t>원격조종앱</a:t>
            </a:r>
            <a:r>
              <a:rPr lang="ko-KR" altLang="en-US" b="1" dirty="0" smtClean="0"/>
              <a:t> 설치를 통한 금융사기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96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1. '</a:t>
            </a:r>
            <a:r>
              <a:rPr lang="ko-KR" altLang="en-US" b="1" dirty="0" smtClean="0"/>
              <a:t>투표</a:t>
            </a:r>
            <a:r>
              <a:rPr lang="en-US" altLang="ko-KR" b="1" dirty="0" smtClean="0"/>
              <a:t>','</a:t>
            </a:r>
            <a:r>
              <a:rPr lang="ko-KR" altLang="en-US" b="1" dirty="0" smtClean="0"/>
              <a:t>대선</a:t>
            </a:r>
            <a:r>
              <a:rPr lang="en-US" altLang="ko-KR" b="1" dirty="0" smtClean="0"/>
              <a:t>','</a:t>
            </a:r>
            <a:r>
              <a:rPr lang="ko-KR" altLang="en-US" b="1" dirty="0" smtClean="0"/>
              <a:t>여론조사</a:t>
            </a:r>
            <a:r>
              <a:rPr lang="en-US" altLang="ko-KR" b="1" dirty="0" smtClean="0"/>
              <a:t>' </a:t>
            </a:r>
            <a:r>
              <a:rPr lang="ko-KR" altLang="en-US" b="1" dirty="0" smtClean="0"/>
              <a:t>단어의 </a:t>
            </a:r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검색 빈도가 높은 날의 이슈를 파악</a:t>
            </a:r>
          </a:p>
          <a:p>
            <a:r>
              <a:rPr lang="en-US" altLang="ko-KR" b="1" dirty="0" smtClean="0"/>
              <a:t>2. 2022</a:t>
            </a:r>
            <a:r>
              <a:rPr lang="ko-KR" altLang="en-US" b="1" dirty="0" smtClean="0"/>
              <a:t>년 대통령 선거 관련 관심도 증가</a:t>
            </a:r>
          </a:p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여론조사기관을 사칭하여 대통령 선거용 국민 여론조사를 실시한다고 피해자를 속여 개인정보를 유도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이를 금융사기에 이용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08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9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79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37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38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분석내용 바탕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627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그리하여 </a:t>
            </a:r>
            <a:r>
              <a:rPr lang="en-US" altLang="ko-KR" dirty="0"/>
              <a:t>I.N.E</a:t>
            </a:r>
            <a:r>
              <a:rPr lang="ko-KR" altLang="en-US" dirty="0"/>
              <a:t>에서는 금융사기와 관련된 데이터들을 심층 분석하여</a:t>
            </a:r>
            <a:endParaRPr lang="en-US" altLang="ko-KR" dirty="0"/>
          </a:p>
          <a:p>
            <a:r>
              <a:rPr lang="ko-KR" altLang="en-US" dirty="0"/>
              <a:t>더 이상 선량한 시민의 피해가 없기를 바라는 마음으로 프로젝트를 진행해보았습니다</a:t>
            </a:r>
            <a:endParaRPr lang="en-US" altLang="ko-KR" dirty="0"/>
          </a:p>
          <a:p>
            <a:r>
              <a:rPr lang="ko-KR" altLang="en-US" dirty="0"/>
              <a:t>분석 영역으로는</a:t>
            </a:r>
            <a:r>
              <a:rPr lang="ko-KR" altLang="en-US" baseline="0" dirty="0"/>
              <a:t> 크게 </a:t>
            </a:r>
            <a:r>
              <a:rPr lang="en-US" altLang="ko-KR" baseline="0" dirty="0"/>
              <a:t>7</a:t>
            </a:r>
            <a:r>
              <a:rPr lang="ko-KR" altLang="en-US" baseline="0" dirty="0"/>
              <a:t>가지로 주요 사기수법에 대한 대표적 사례를 공유하고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예방할 수 있는 방법을 제시하고자 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6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금융사기로 검색했을 때 네이버 지면기사 건수를 보여주는 그래프입니다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금융사기</a:t>
            </a:r>
            <a:r>
              <a:rPr lang="en-US" altLang="ko-KR" dirty="0"/>
              <a:t>‘ </a:t>
            </a:r>
            <a:r>
              <a:rPr lang="ko-KR" altLang="en-US" dirty="0"/>
              <a:t>에 대한 기사는 지속해서 상승하는 추세임을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어떤 내용으로 기사가 써지고 있을까요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BD978-6AF6-465D-9687-BD841326B6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40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기사의 제목들을 </a:t>
            </a:r>
            <a:r>
              <a:rPr lang="ko-KR" altLang="en-US" dirty="0" err="1"/>
              <a:t>크롤링해서</a:t>
            </a:r>
            <a:r>
              <a:rPr lang="ko-KR" altLang="en-US" dirty="0"/>
              <a:t> 워드클라우드로 시각화했습니다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전화</a:t>
            </a:r>
            <a:r>
              <a:rPr lang="en-US" altLang="ko-KR" dirty="0"/>
              <a:t>, </a:t>
            </a:r>
            <a:r>
              <a:rPr lang="ko-KR" altLang="en-US" dirty="0"/>
              <a:t>예방</a:t>
            </a:r>
            <a:r>
              <a:rPr lang="en-US" altLang="ko-KR" dirty="0"/>
              <a:t>, </a:t>
            </a:r>
            <a:r>
              <a:rPr lang="ko-KR" altLang="en-US" dirty="0"/>
              <a:t>대출</a:t>
            </a:r>
            <a:r>
              <a:rPr lang="en-US" altLang="ko-KR" dirty="0"/>
              <a:t>, </a:t>
            </a:r>
            <a:r>
              <a:rPr lang="ko-KR" altLang="en-US" dirty="0"/>
              <a:t>보이스피싱</a:t>
            </a:r>
            <a:r>
              <a:rPr lang="en-US" altLang="ko-KR" dirty="0"/>
              <a:t>, </a:t>
            </a:r>
            <a:r>
              <a:rPr lang="ko-KR" altLang="en-US" dirty="0"/>
              <a:t>범죄와 같은 단어들이 가장 많이 언급되었습니다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대출 관련 금융사기 피해가 많았습니다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하단의 경남은 왜 큰 비중을 차지하고 있을까요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최근 경남 김해에서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대기업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삼양사를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사칭해 돈을 가로챈 신종 전화금융사기 사건 때문이었습니다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날이 갈 수록 영악해지고 있는 금융사기</a:t>
            </a:r>
            <a:r>
              <a:rPr lang="en-US" altLang="ko-KR" dirty="0"/>
              <a:t>, </a:t>
            </a:r>
            <a:r>
              <a:rPr lang="ko-KR" altLang="en-US" dirty="0"/>
              <a:t>그럼 사람들은 어디에 현혹이 많이 되는 것일까요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BD978-6AF6-465D-9687-BD841326B6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081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크롤링했던 기사들을 토대로 사람들이 현혹되는</a:t>
            </a:r>
            <a:r>
              <a:rPr lang="ko-KR" altLang="en-US" baseline="0" dirty="0"/>
              <a:t> 금융사기 수법을 시각화했습니다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지원금이나 대출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고액 아르바이트와 같은 수법 이 외에도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데이팅 앱에서 접근해 투자를 빌미로 금전을 편취해가는 경우도 많았습니다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지인을 사칭해 장기매매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성폭행 등의 자극적인 키워드에 넘어간 피해자들도 많았습니다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BD978-6AF6-465D-9687-BD841326B6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개년 및 평균 랭킹에 따른 지역별 발생률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보이스피싱 발생 건수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지역별 총인구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5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62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baseline="0" smtClean="0"/>
              <a:t>카카오뱅크</a:t>
            </a:r>
            <a:r>
              <a:rPr lang="en-US" altLang="ko-KR" b="0" baseline="0" smtClean="0"/>
              <a:t>, </a:t>
            </a:r>
            <a:r>
              <a:rPr lang="ko-KR" altLang="en-US" b="0" baseline="0" smtClean="0"/>
              <a:t>케이뱅크 등 인터넷은행의 금융사기 이용계좌 비중이 시중은행 대비 상대적으로 높음</a:t>
            </a:r>
            <a:endParaRPr lang="en-US" altLang="ko-KR" b="0" baseline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b="0" smtClean="0"/>
              <a:t>단위농축협의 비중이 두번째로 높음 </a:t>
            </a:r>
            <a:r>
              <a:rPr lang="en-US" altLang="ko-KR" b="0" smtClean="0"/>
              <a:t>-&gt; </a:t>
            </a:r>
            <a:r>
              <a:rPr lang="ko-KR" altLang="en-US" sz="1200" b="0" smtClean="0">
                <a:sym typeface="Wingdings" panose="05000000000000000000" pitchFamily="2" charset="2"/>
              </a:rPr>
              <a:t>전국 각 지역에 소재해 있어 접근성이 용이하고</a:t>
            </a:r>
            <a:r>
              <a:rPr lang="en-US" altLang="ko-KR" sz="1200" b="0" smtClean="0">
                <a:sym typeface="Wingdings" panose="05000000000000000000" pitchFamily="2" charset="2"/>
              </a:rPr>
              <a:t>,</a:t>
            </a:r>
            <a:r>
              <a:rPr lang="ko-KR" altLang="en-US" sz="1200" b="0" smtClean="0">
                <a:sym typeface="Wingdings" panose="05000000000000000000" pitchFamily="2" charset="2"/>
              </a:rPr>
              <a:t> 내부통제가 취약한 일부 점포와 </a:t>
            </a:r>
            <a:r>
              <a:rPr lang="ko-KR" altLang="en-US" sz="1200" b="0" smtClean="0"/>
              <a:t>농</a:t>
            </a:r>
            <a:r>
              <a:rPr lang="en-US" altLang="ko-KR" sz="1200" b="0" smtClean="0"/>
              <a:t>·</a:t>
            </a:r>
            <a:r>
              <a:rPr lang="ko-KR" altLang="en-US" sz="1200" b="0" smtClean="0"/>
              <a:t>어촌 지역 소재 단위조합 등이 주된 대포통장 개설경로로 활용되기 쉬움을 설명</a:t>
            </a:r>
            <a:endParaRPr lang="en-US" altLang="ko-KR" sz="1200" b="0" smtClean="0"/>
          </a:p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29754-D5FD-4008-8442-3D3759D09E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7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8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7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0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52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98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6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78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1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9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C4F4-B3BD-4A6B-8926-40567ACCC27A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CCEB2-6340-4AD3-86EE-3D052B50D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5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10.png"/><Relationship Id="rId7" Type="http://schemas.openxmlformats.org/officeDocument/2006/relationships/image" Target="../media/image4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mp"/><Relationship Id="rId5" Type="http://schemas.openxmlformats.org/officeDocument/2006/relationships/image" Target="../media/image1.png"/><Relationship Id="rId4" Type="http://schemas.openxmlformats.org/officeDocument/2006/relationships/image" Target="../media/image40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tmp"/><Relationship Id="rId12" Type="http://schemas.openxmlformats.org/officeDocument/2006/relationships/image" Target="../media/image51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mp"/><Relationship Id="rId11" Type="http://schemas.openxmlformats.org/officeDocument/2006/relationships/image" Target="../media/image50.tmp"/><Relationship Id="rId5" Type="http://schemas.openxmlformats.org/officeDocument/2006/relationships/image" Target="../media/image1.png"/><Relationship Id="rId10" Type="http://schemas.openxmlformats.org/officeDocument/2006/relationships/image" Target="../media/image49.tmp"/><Relationship Id="rId4" Type="http://schemas.openxmlformats.org/officeDocument/2006/relationships/image" Target="../media/image44.tmp"/><Relationship Id="rId9" Type="http://schemas.openxmlformats.org/officeDocument/2006/relationships/image" Target="../media/image4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openxmlformats.org/officeDocument/2006/relationships/image" Target="../media/image1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image" Target="../media/image1.pn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11" Type="http://schemas.openxmlformats.org/officeDocument/2006/relationships/image" Target="../media/image9.tmp"/><Relationship Id="rId5" Type="http://schemas.openxmlformats.org/officeDocument/2006/relationships/image" Target="../media/image3.tmp"/><Relationship Id="rId10" Type="http://schemas.openxmlformats.org/officeDocument/2006/relationships/image" Target="../media/image8.tmp"/><Relationship Id="rId4" Type="http://schemas.openxmlformats.org/officeDocument/2006/relationships/image" Target="../media/image2.tmp"/><Relationship Id="rId9" Type="http://schemas.openxmlformats.org/officeDocument/2006/relationships/image" Target="../media/image7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m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659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2711670" y="1122362"/>
            <a:ext cx="6747640" cy="4505927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99544" y="1869083"/>
            <a:ext cx="6044455" cy="1159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+mj-lt"/>
              </a:rPr>
              <a:t>파일럿 프로젝트 결과 보고서</a:t>
            </a:r>
            <a:endParaRPr lang="en-US" altLang="ko-KR" sz="3200" b="1" dirty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&lt;</a:t>
            </a:r>
            <a:r>
              <a:rPr lang="ko-KR" altLang="ko-KR" sz="2400" b="1" dirty="0">
                <a:solidFill>
                  <a:schemeClr val="bg1"/>
                </a:solidFill>
                <a:latin typeface="+mj-lt"/>
              </a:rPr>
              <a:t>금융사기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latin typeface="+mj-lt"/>
              </a:rPr>
              <a:t>이대로 막을 수 없나</a:t>
            </a:r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?&gt;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8011" y="4209393"/>
            <a:ext cx="2033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팀명 </a:t>
            </a: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: I.N.E</a:t>
            </a:r>
          </a:p>
        </p:txBody>
      </p:sp>
    </p:spTree>
    <p:extLst>
      <p:ext uri="{BB962C8B-B14F-4D97-AF65-F5344CB8AC3E}">
        <p14:creationId xmlns:p14="http://schemas.microsoft.com/office/powerpoint/2010/main" val="165129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8457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연령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별 </a:t>
            </a:r>
            <a:r>
              <a:rPr lang="ko-KR" altLang="en-US" sz="4000" b="1" dirty="0">
                <a:solidFill>
                  <a:schemeClr val="bg1"/>
                </a:solidFill>
              </a:rPr>
              <a:t>보이스피싱 피해 현황</a:t>
            </a:r>
            <a:endParaRPr lang="ko-KR" altLang="en-US" sz="4000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48" y="1219026"/>
            <a:ext cx="6028841" cy="44567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2618" y="5744723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5374" y="5837391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 smtClean="0"/>
              <a:t>50</a:t>
            </a:r>
            <a:r>
              <a:rPr lang="ko-KR" altLang="en-US" sz="1500" b="1" dirty="0" smtClean="0"/>
              <a:t>대 </a:t>
            </a:r>
            <a:r>
              <a:rPr lang="en-US" altLang="ko-KR" sz="1500" b="1" dirty="0" smtClean="0"/>
              <a:t>&gt; 40</a:t>
            </a:r>
            <a:r>
              <a:rPr lang="ko-KR" altLang="en-US" sz="1500" b="1" dirty="0" smtClean="0"/>
              <a:t>대</a:t>
            </a:r>
            <a:r>
              <a:rPr lang="en-US" altLang="ko-KR" sz="1500" b="1" dirty="0"/>
              <a:t> </a:t>
            </a:r>
            <a:r>
              <a:rPr lang="en-US" altLang="ko-KR" sz="1500" b="1" dirty="0" smtClean="0"/>
              <a:t>&gt; 30</a:t>
            </a:r>
            <a:r>
              <a:rPr lang="ko-KR" altLang="en-US" sz="1500" b="1" dirty="0" smtClean="0"/>
              <a:t>대 </a:t>
            </a:r>
            <a:r>
              <a:rPr lang="en-US" altLang="ko-KR" sz="1500" b="1" dirty="0" smtClean="0"/>
              <a:t>&gt; 20</a:t>
            </a:r>
            <a:r>
              <a:rPr lang="ko-KR" altLang="en-US" sz="1500" b="1" dirty="0" smtClean="0"/>
              <a:t>대 </a:t>
            </a:r>
            <a:r>
              <a:rPr lang="en-US" altLang="ko-KR" sz="1500" b="1" dirty="0" smtClean="0"/>
              <a:t>&gt; 60</a:t>
            </a:r>
            <a:r>
              <a:rPr lang="ko-KR" altLang="en-US" sz="1500" b="1" dirty="0" smtClean="0"/>
              <a:t>대 </a:t>
            </a:r>
            <a:r>
              <a:rPr lang="en-US" altLang="ko-KR" sz="1500" b="1" dirty="0" smtClean="0"/>
              <a:t>&gt; 70</a:t>
            </a:r>
            <a:r>
              <a:rPr lang="ko-KR" altLang="en-US" sz="1500" b="1" dirty="0" smtClean="0"/>
              <a:t>대 이상 순으로 보이스피싱 피해 비중이 높음</a:t>
            </a:r>
            <a:endParaRPr lang="en-US" altLang="ko-KR" sz="1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 </a:t>
            </a:r>
            <a:r>
              <a:rPr lang="en-US" altLang="ko-KR" sz="1500" b="1" dirty="0" smtClean="0"/>
              <a:t> </a:t>
            </a:r>
            <a:r>
              <a:rPr lang="en-US" altLang="ko-KR" sz="15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경제활동</a:t>
            </a:r>
            <a:r>
              <a:rPr lang="ko-KR" altLang="en-US" sz="1500" b="1" dirty="0" smtClean="0"/>
              <a:t>이 많은 연령대에서 피해가 많으며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경제활동 기간이 증가함에 따라 </a:t>
            </a:r>
            <a:r>
              <a:rPr lang="en-US" altLang="ko-KR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60</a:t>
            </a:r>
            <a:r>
              <a:rPr lang="ko-KR" alt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대</a:t>
            </a:r>
            <a:r>
              <a:rPr lang="ko-KR" altLang="en-US" sz="1500" b="1" dirty="0" smtClean="0"/>
              <a:t> 피해 건수도 증가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65531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34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91" y="1259532"/>
            <a:ext cx="6111298" cy="41725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07214" y="1738616"/>
            <a:ext cx="1282700" cy="3693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8218" y="218350"/>
            <a:ext cx="8457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성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별 금융사기 피해 </a:t>
            </a:r>
            <a:r>
              <a:rPr lang="ko-KR" altLang="en-US" sz="4000" b="1" dirty="0">
                <a:solidFill>
                  <a:schemeClr val="bg1"/>
                </a:solidFill>
              </a:rPr>
              <a:t>현황</a:t>
            </a:r>
            <a:endParaRPr lang="ko-KR" altLang="en-US" sz="4000" dirty="0"/>
          </a:p>
        </p:txBody>
      </p:sp>
      <p:sp>
        <p:nvSpPr>
          <p:cNvPr id="13" name="직사각형 12"/>
          <p:cNvSpPr/>
          <p:nvPr/>
        </p:nvSpPr>
        <p:spPr>
          <a:xfrm>
            <a:off x="272618" y="5744723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5374" y="5837391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최근 </a:t>
            </a:r>
            <a:r>
              <a:rPr lang="en-US" altLang="ko-KR" sz="1500" b="1" dirty="0" smtClean="0"/>
              <a:t>1</a:t>
            </a:r>
            <a:r>
              <a:rPr lang="ko-KR" altLang="en-US" sz="1500" b="1" dirty="0" smtClean="0"/>
              <a:t>년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성별에 따른 금융사기 피해건수는 압도적으로 남성이 많음</a:t>
            </a:r>
            <a:endParaRPr lang="en-US" altLang="ko-KR" sz="1500" b="1" dirty="0" smtClean="0"/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추가적으로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연초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에 금융사기 피해건수가 많음</a:t>
            </a:r>
            <a:r>
              <a:rPr lang="en-US" altLang="ko-KR" sz="1500" b="1" dirty="0" smtClean="0">
                <a:sym typeface="Wingdings" panose="05000000000000000000" pitchFamily="2" charset="2"/>
              </a:rPr>
              <a:t>)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2600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5857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금융사기 이용계좌 </a:t>
            </a:r>
            <a:r>
              <a:rPr lang="ko-KR" altLang="en-US" sz="4000" b="1" smtClean="0">
                <a:solidFill>
                  <a:schemeClr val="bg1"/>
                </a:solidFill>
              </a:rPr>
              <a:t>현황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4284"/>
          <a:stretch/>
        </p:blipFill>
        <p:spPr>
          <a:xfrm>
            <a:off x="3149600" y="1206763"/>
            <a:ext cx="5723467" cy="4384603"/>
          </a:xfrm>
          <a:prstGeom prst="rect">
            <a:avLst/>
          </a:prstGeom>
        </p:spPr>
      </p:pic>
      <p:sp>
        <p:nvSpPr>
          <p:cNvPr id="27" name="순서도: 처리 26"/>
          <p:cNvSpPr/>
          <p:nvPr/>
        </p:nvSpPr>
        <p:spPr>
          <a:xfrm>
            <a:off x="6634965" y="5200470"/>
            <a:ext cx="657657" cy="211766"/>
          </a:xfrm>
          <a:prstGeom prst="flowChart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순서도: 처리 27"/>
          <p:cNvSpPr/>
          <p:nvPr/>
        </p:nvSpPr>
        <p:spPr>
          <a:xfrm>
            <a:off x="7538994" y="2093202"/>
            <a:ext cx="657362" cy="22181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3291102" y="3292000"/>
            <a:ext cx="657362" cy="22181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2449" y="5648774"/>
            <a:ext cx="1128671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00" b="1" dirty="0"/>
              <a:t>카카오뱅크</a:t>
            </a:r>
            <a:r>
              <a:rPr lang="en-US" altLang="ko-KR" sz="1300" b="1" dirty="0"/>
              <a:t>, </a:t>
            </a:r>
            <a:r>
              <a:rPr lang="ko-KR" altLang="en-US" sz="1300" b="1" dirty="0" err="1"/>
              <a:t>케이뱅크</a:t>
            </a:r>
            <a:r>
              <a:rPr lang="ko-KR" altLang="en-US" sz="1300" b="1" dirty="0"/>
              <a:t> 등 </a:t>
            </a:r>
            <a:r>
              <a:rPr lang="ko-KR" altLang="en-US" sz="1300" b="1" dirty="0">
                <a:solidFill>
                  <a:srgbClr val="0070C0"/>
                </a:solidFill>
              </a:rPr>
              <a:t>인터넷은행</a:t>
            </a:r>
            <a:r>
              <a:rPr lang="ko-KR" altLang="en-US" sz="1300" b="1" dirty="0"/>
              <a:t>의 비중 상대적으로 높음</a:t>
            </a:r>
            <a:endParaRPr lang="en-US" altLang="ko-KR" sz="13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300" b="1" smtClean="0">
                <a:solidFill>
                  <a:srgbClr val="0070C0"/>
                </a:solidFill>
              </a:rPr>
              <a:t>단위농축협</a:t>
            </a:r>
            <a:r>
              <a:rPr lang="ko-KR" altLang="en-US" sz="1300" b="1" smtClean="0"/>
              <a:t>의 </a:t>
            </a:r>
            <a:r>
              <a:rPr lang="ko-KR" altLang="en-US" sz="1300" b="1" dirty="0"/>
              <a:t>비중이 </a:t>
            </a:r>
            <a:r>
              <a:rPr lang="ko-KR" altLang="en-US" sz="1300" b="1" dirty="0" err="1"/>
              <a:t>두번째로</a:t>
            </a:r>
            <a:r>
              <a:rPr lang="ko-KR" altLang="en-US" sz="1300" b="1" dirty="0"/>
              <a:t> 높음</a:t>
            </a:r>
            <a:r>
              <a:rPr lang="en-US" altLang="ko-KR" sz="1300" b="1" dirty="0">
                <a:sym typeface="Wingdings" panose="05000000000000000000" pitchFamily="2" charset="2"/>
              </a:rPr>
              <a:t>  </a:t>
            </a:r>
            <a:r>
              <a:rPr lang="ko-KR" altLang="en-US" sz="1300" b="1" dirty="0">
                <a:sym typeface="Wingdings" panose="05000000000000000000" pitchFamily="2" charset="2"/>
              </a:rPr>
              <a:t>전국 각 </a:t>
            </a:r>
            <a:r>
              <a:rPr lang="ko-KR" altLang="en-US" sz="1300" b="1">
                <a:sym typeface="Wingdings" panose="05000000000000000000" pitchFamily="2" charset="2"/>
              </a:rPr>
              <a:t>지역에 </a:t>
            </a:r>
            <a:r>
              <a:rPr lang="ko-KR" altLang="en-US" sz="1300" b="1" smtClean="0">
                <a:sym typeface="Wingdings" panose="05000000000000000000" pitchFamily="2" charset="2"/>
              </a:rPr>
              <a:t>소재해 </a:t>
            </a:r>
            <a:r>
              <a:rPr lang="ko-KR" altLang="en-US" sz="1300" b="1" err="1">
                <a:solidFill>
                  <a:srgbClr val="0070C0"/>
                </a:solidFill>
                <a:sym typeface="Wingdings" panose="05000000000000000000" pitchFamily="2" charset="2"/>
              </a:rPr>
              <a:t>접근성이</a:t>
            </a:r>
            <a:r>
              <a:rPr lang="ko-KR" altLang="en-US" sz="1300" b="1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300" b="1" smtClean="0">
                <a:solidFill>
                  <a:srgbClr val="0070C0"/>
                </a:solidFill>
                <a:sym typeface="Wingdings" panose="05000000000000000000" pitchFamily="2" charset="2"/>
              </a:rPr>
              <a:t>용이</a:t>
            </a:r>
            <a:r>
              <a:rPr lang="en-US" altLang="ko-KR" sz="1300" b="1" smtClean="0">
                <a:sym typeface="Wingdings" panose="05000000000000000000" pitchFamily="2" charset="2"/>
              </a:rPr>
              <a:t>,</a:t>
            </a:r>
            <a:r>
              <a:rPr lang="ko-KR" altLang="en-US" sz="1300" b="1" smtClean="0">
                <a:sym typeface="Wingdings" panose="05000000000000000000" pitchFamily="2" charset="2"/>
              </a:rPr>
              <a:t> </a:t>
            </a:r>
            <a:r>
              <a:rPr lang="ko-KR" altLang="en-US" sz="1300" b="1" dirty="0">
                <a:sym typeface="Wingdings" panose="05000000000000000000" pitchFamily="2" charset="2"/>
              </a:rPr>
              <a:t>내부통제가 취약한 일부 점포와 </a:t>
            </a:r>
            <a:r>
              <a:rPr lang="ko-KR" altLang="en-US" sz="1300" b="1" dirty="0"/>
              <a:t>농</a:t>
            </a:r>
            <a:r>
              <a:rPr lang="en-US" altLang="ko-KR" sz="1300" b="1" dirty="0"/>
              <a:t>·</a:t>
            </a:r>
            <a:r>
              <a:rPr lang="ko-KR" altLang="en-US" sz="1300" b="1" dirty="0"/>
              <a:t>어촌 지역 소재 </a:t>
            </a:r>
            <a:r>
              <a:rPr lang="ko-KR" altLang="en-US" sz="1300" b="1"/>
              <a:t>단위조합 </a:t>
            </a:r>
            <a:r>
              <a:rPr lang="ko-KR" altLang="en-US" sz="1300" b="1" smtClean="0"/>
              <a:t>등</a:t>
            </a:r>
            <a:endParaRPr lang="en-US" altLang="ko-KR" sz="1300" b="1"/>
          </a:p>
          <a:p>
            <a:pPr>
              <a:lnSpc>
                <a:spcPct val="150000"/>
              </a:lnSpc>
            </a:pPr>
            <a:r>
              <a:rPr lang="en-US" altLang="ko-KR" sz="1300" b="1" smtClean="0"/>
              <a:t>                                                   </a:t>
            </a:r>
            <a:r>
              <a:rPr lang="en-US" altLang="ko-KR" sz="1300" b="1" smtClean="0">
                <a:sym typeface="Wingdings" panose="05000000000000000000" pitchFamily="2" charset="2"/>
              </a:rPr>
              <a:t> </a:t>
            </a:r>
            <a:r>
              <a:rPr lang="ko-KR" altLang="en-US" sz="1300" b="1" smtClean="0">
                <a:solidFill>
                  <a:srgbClr val="FF0000"/>
                </a:solidFill>
              </a:rPr>
              <a:t>대포통장 </a:t>
            </a:r>
            <a:r>
              <a:rPr lang="ko-KR" altLang="en-US" sz="1300" b="1">
                <a:solidFill>
                  <a:srgbClr val="FF0000"/>
                </a:solidFill>
              </a:rPr>
              <a:t>개설경로로 </a:t>
            </a:r>
            <a:r>
              <a:rPr lang="ko-KR" altLang="en-US" sz="1300" b="1" smtClean="0">
                <a:solidFill>
                  <a:srgbClr val="FF0000"/>
                </a:solidFill>
              </a:rPr>
              <a:t>활용되기 쉬움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8576" y="1509712"/>
            <a:ext cx="402336" cy="195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/>
          <p:cNvSpPr/>
          <p:nvPr/>
        </p:nvSpPr>
        <p:spPr>
          <a:xfrm>
            <a:off x="4932657" y="1436137"/>
            <a:ext cx="576474" cy="279019"/>
          </a:xfrm>
          <a:prstGeom prst="flowChart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6920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금융사기 이용계좌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현황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은행</a:t>
            </a:r>
            <a:endParaRPr lang="ko-KR" altLang="en-US" sz="4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119" y="1333664"/>
            <a:ext cx="7469378" cy="4096759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4973302" y="2929242"/>
            <a:ext cx="2127861" cy="780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2586" y="5958180"/>
            <a:ext cx="11754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smtClean="0"/>
              <a:t>최근 </a:t>
            </a:r>
            <a:r>
              <a:rPr lang="en-US" altLang="ko-KR" sz="1500" b="1" smtClean="0"/>
              <a:t>1</a:t>
            </a:r>
            <a:r>
              <a:rPr lang="ko-KR" altLang="en-US" sz="1500" b="1" smtClean="0"/>
              <a:t>년</a:t>
            </a:r>
            <a:r>
              <a:rPr lang="en-US" altLang="ko-KR" sz="1500" b="1" smtClean="0"/>
              <a:t>, </a:t>
            </a:r>
            <a:r>
              <a:rPr lang="ko-KR" altLang="en-US" sz="1500" b="1" smtClean="0">
                <a:solidFill>
                  <a:srgbClr val="0070C0"/>
                </a:solidFill>
              </a:rPr>
              <a:t>은행사의</a:t>
            </a:r>
            <a:r>
              <a:rPr lang="en-US" altLang="ko-KR" sz="1500" b="1" smtClean="0">
                <a:solidFill>
                  <a:srgbClr val="0070C0"/>
                </a:solidFill>
              </a:rPr>
              <a:t> </a:t>
            </a:r>
            <a:r>
              <a:rPr lang="ko-KR" altLang="en-US" sz="1500" b="1" smtClean="0">
                <a:solidFill>
                  <a:srgbClr val="0070C0"/>
                </a:solidFill>
              </a:rPr>
              <a:t>사기이용계좌</a:t>
            </a:r>
            <a:r>
              <a:rPr lang="ko-KR" altLang="en-US" sz="1500" b="1" smtClean="0"/>
              <a:t> 입금 건수 </a:t>
            </a:r>
            <a:r>
              <a:rPr lang="ko-KR" altLang="en-US" sz="1500" b="1" smtClean="0">
                <a:solidFill>
                  <a:srgbClr val="FF0000"/>
                </a:solidFill>
              </a:rPr>
              <a:t>상승</a:t>
            </a:r>
            <a:r>
              <a:rPr lang="ko-KR" altLang="en-US" sz="1500" b="1" smtClean="0"/>
              <a:t> 중</a:t>
            </a:r>
            <a:r>
              <a:rPr lang="en-US" altLang="ko-KR" sz="1500" b="1" smtClean="0"/>
              <a:t> </a:t>
            </a:r>
            <a:endParaRPr lang="en-US" altLang="ko-KR" sz="1500" b="1"/>
          </a:p>
        </p:txBody>
      </p:sp>
    </p:spTree>
    <p:extLst>
      <p:ext uri="{BB962C8B-B14F-4D97-AF65-F5344CB8AC3E}">
        <p14:creationId xmlns:p14="http://schemas.microsoft.com/office/powerpoint/2010/main" val="82405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694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6920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금융사기 이용계좌 현황</a:t>
            </a:r>
            <a:r>
              <a:rPr lang="en-US" altLang="ko-KR" sz="4000" b="1">
                <a:solidFill>
                  <a:schemeClr val="bg1"/>
                </a:solidFill>
              </a:rPr>
              <a:t>_</a:t>
            </a:r>
            <a:r>
              <a:rPr lang="ko-KR" altLang="en-US" sz="4000" b="1">
                <a:solidFill>
                  <a:schemeClr val="bg1"/>
                </a:solidFill>
              </a:rPr>
              <a:t>은행</a:t>
            </a:r>
            <a:endParaRPr lang="ko-KR" altLang="en-US" sz="4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173023" y="1205851"/>
            <a:ext cx="7882" cy="4345095"/>
          </a:xfrm>
          <a:prstGeom prst="line">
            <a:avLst/>
          </a:prstGeom>
          <a:ln w="31750">
            <a:solidFill>
              <a:schemeClr val="bg1">
                <a:lumMod val="50000"/>
                <a:alpha val="72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2586" y="5766573"/>
            <a:ext cx="1175442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/>
              <a:t>TOP3 </a:t>
            </a:r>
            <a:r>
              <a:rPr lang="ko-KR" altLang="en-US" sz="1500" b="1"/>
              <a:t>은행 중 </a:t>
            </a:r>
            <a:r>
              <a:rPr lang="ko-KR" altLang="en-US" sz="1500" b="1">
                <a:solidFill>
                  <a:srgbClr val="0070C0"/>
                </a:solidFill>
              </a:rPr>
              <a:t>카카오뱅크만 증가 </a:t>
            </a:r>
            <a:r>
              <a:rPr lang="ko-KR" altLang="en-US" sz="1500" b="1"/>
              <a:t>추세</a:t>
            </a:r>
            <a:endParaRPr lang="en-US" altLang="ko-KR" sz="15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>
                <a:solidFill>
                  <a:srgbClr val="0070C0"/>
                </a:solidFill>
              </a:rPr>
              <a:t>인터넷은행</a:t>
            </a:r>
            <a:r>
              <a:rPr lang="ko-KR" altLang="en-US" sz="1500" b="1"/>
              <a:t> </a:t>
            </a:r>
            <a:r>
              <a:rPr lang="en-US" altLang="ko-KR" sz="1500" b="1"/>
              <a:t>3</a:t>
            </a:r>
            <a:r>
              <a:rPr lang="ko-KR" altLang="en-US" sz="1500" b="1"/>
              <a:t>사</a:t>
            </a:r>
            <a:r>
              <a:rPr lang="en-US" altLang="ko-KR" sz="1500" b="1"/>
              <a:t>(</a:t>
            </a:r>
            <a:r>
              <a:rPr lang="ko-KR" altLang="en-US" sz="1500" b="1"/>
              <a:t>카카오뱅크</a:t>
            </a:r>
            <a:r>
              <a:rPr lang="en-US" altLang="ko-KR" sz="1500" b="1"/>
              <a:t>, </a:t>
            </a:r>
            <a:r>
              <a:rPr lang="ko-KR" altLang="en-US" sz="1500" b="1"/>
              <a:t>케이뱅크</a:t>
            </a:r>
            <a:r>
              <a:rPr lang="en-US" altLang="ko-KR" sz="1500" b="1"/>
              <a:t>, </a:t>
            </a:r>
            <a:r>
              <a:rPr lang="ko-KR" altLang="en-US" sz="1500" b="1"/>
              <a:t>토스뱅크</a:t>
            </a:r>
            <a:r>
              <a:rPr lang="en-US" altLang="ko-KR" sz="1500" b="1"/>
              <a:t>) </a:t>
            </a:r>
            <a:r>
              <a:rPr lang="ko-KR" altLang="en-US" sz="1500" b="1"/>
              <a:t>모두 </a:t>
            </a:r>
            <a:r>
              <a:rPr lang="ko-KR" altLang="en-US" sz="1500" b="1">
                <a:solidFill>
                  <a:srgbClr val="0070C0"/>
                </a:solidFill>
              </a:rPr>
              <a:t>증가</a:t>
            </a:r>
            <a:r>
              <a:rPr lang="ko-KR" altLang="en-US" sz="1500" b="1"/>
              <a:t> 추세</a:t>
            </a:r>
            <a:endParaRPr lang="en-US" altLang="ko-KR" sz="1500" b="1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87" y="1690688"/>
            <a:ext cx="5557255" cy="32913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385" y="1690689"/>
            <a:ext cx="5395327" cy="3291346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8607552" y="3114204"/>
            <a:ext cx="1341120" cy="34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5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7433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금융사기 이용계좌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현황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_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증권사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489" y="1393271"/>
            <a:ext cx="7191021" cy="4040020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5713278" y="2825243"/>
            <a:ext cx="1759966" cy="1069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2586" y="5958180"/>
            <a:ext cx="11754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smtClean="0"/>
              <a:t>최근 </a:t>
            </a:r>
            <a:r>
              <a:rPr lang="en-US" altLang="ko-KR" sz="1500" b="1" smtClean="0"/>
              <a:t>1</a:t>
            </a:r>
            <a:r>
              <a:rPr lang="ko-KR" altLang="en-US" sz="1500" b="1" smtClean="0"/>
              <a:t>년</a:t>
            </a:r>
            <a:r>
              <a:rPr lang="en-US" altLang="ko-KR" sz="1500" b="1" smtClean="0"/>
              <a:t>, </a:t>
            </a:r>
            <a:r>
              <a:rPr lang="ko-KR" altLang="en-US" sz="1500" b="1" smtClean="0">
                <a:solidFill>
                  <a:srgbClr val="0070C0"/>
                </a:solidFill>
              </a:rPr>
              <a:t>증권사의</a:t>
            </a:r>
            <a:r>
              <a:rPr lang="en-US" altLang="ko-KR" sz="1500" b="1" smtClean="0">
                <a:solidFill>
                  <a:srgbClr val="0070C0"/>
                </a:solidFill>
              </a:rPr>
              <a:t> </a:t>
            </a:r>
            <a:r>
              <a:rPr lang="ko-KR" altLang="en-US" sz="1500" b="1" smtClean="0">
                <a:solidFill>
                  <a:srgbClr val="0070C0"/>
                </a:solidFill>
              </a:rPr>
              <a:t>사기이용계좌</a:t>
            </a:r>
            <a:r>
              <a:rPr lang="ko-KR" altLang="en-US" sz="1500" b="1" smtClean="0"/>
              <a:t> 입금 건수 </a:t>
            </a:r>
            <a:r>
              <a:rPr lang="ko-KR" altLang="en-US" sz="1500" b="1" smtClean="0">
                <a:solidFill>
                  <a:srgbClr val="0070C0"/>
                </a:solidFill>
              </a:rPr>
              <a:t>하락</a:t>
            </a:r>
            <a:r>
              <a:rPr lang="ko-KR" altLang="en-US" sz="1500" b="1" smtClean="0"/>
              <a:t> 추세</a:t>
            </a:r>
            <a:r>
              <a:rPr lang="en-US" altLang="ko-KR" sz="1500" b="1" smtClean="0"/>
              <a:t> </a:t>
            </a:r>
            <a:endParaRPr lang="en-US" altLang="ko-KR" sz="1500" b="1"/>
          </a:p>
        </p:txBody>
      </p:sp>
    </p:spTree>
    <p:extLst>
      <p:ext uri="{BB962C8B-B14F-4D97-AF65-F5344CB8AC3E}">
        <p14:creationId xmlns:p14="http://schemas.microsoft.com/office/powerpoint/2010/main" val="30148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71" y="707694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74334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금융사기 이용계좌 현황</a:t>
            </a:r>
            <a:r>
              <a:rPr lang="en-US" altLang="ko-KR" sz="4000" b="1">
                <a:solidFill>
                  <a:schemeClr val="bg1"/>
                </a:solidFill>
              </a:rPr>
              <a:t>_</a:t>
            </a:r>
            <a:r>
              <a:rPr lang="ko-KR" altLang="en-US" sz="4000" b="1">
                <a:solidFill>
                  <a:schemeClr val="bg1"/>
                </a:solidFill>
              </a:rPr>
              <a:t>증권사</a:t>
            </a:r>
            <a:endParaRPr lang="ko-KR" altLang="en-US" sz="4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173023" y="1205851"/>
            <a:ext cx="7882" cy="4345095"/>
          </a:xfrm>
          <a:prstGeom prst="line">
            <a:avLst/>
          </a:prstGeom>
          <a:ln w="31750">
            <a:solidFill>
              <a:schemeClr val="bg1">
                <a:lumMod val="50000"/>
                <a:alpha val="72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2586" y="5960217"/>
            <a:ext cx="11754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smtClean="0">
                <a:solidFill>
                  <a:srgbClr val="0070C0"/>
                </a:solidFill>
              </a:rPr>
              <a:t>NH</a:t>
            </a:r>
            <a:r>
              <a:rPr lang="ko-KR" altLang="en-US" sz="1500" b="1" smtClean="0">
                <a:solidFill>
                  <a:srgbClr val="0070C0"/>
                </a:solidFill>
              </a:rPr>
              <a:t>투자증권</a:t>
            </a:r>
            <a:r>
              <a:rPr lang="en-US" altLang="ko-KR" sz="1500" b="1" smtClean="0">
                <a:solidFill>
                  <a:srgbClr val="0070C0"/>
                </a:solidFill>
              </a:rPr>
              <a:t>, </a:t>
            </a:r>
            <a:r>
              <a:rPr lang="ko-KR" altLang="en-US" sz="1500" b="1" smtClean="0">
                <a:solidFill>
                  <a:srgbClr val="0070C0"/>
                </a:solidFill>
              </a:rPr>
              <a:t>신한금융투자 </a:t>
            </a:r>
            <a:r>
              <a:rPr lang="ko-KR" altLang="en-US" sz="1500" b="1" smtClean="0"/>
              <a:t>금융사기 관련 입금건수 </a:t>
            </a:r>
            <a:r>
              <a:rPr lang="ko-KR" altLang="en-US" sz="1500" b="1" smtClean="0">
                <a:solidFill>
                  <a:srgbClr val="0070C0"/>
                </a:solidFill>
              </a:rPr>
              <a:t>하락</a:t>
            </a:r>
            <a:r>
              <a:rPr lang="ko-KR" altLang="en-US" sz="1500" b="1" smtClean="0"/>
              <a:t> 추세</a:t>
            </a:r>
            <a:endParaRPr lang="en-US" altLang="ko-KR" sz="15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66" y="1646877"/>
            <a:ext cx="5557733" cy="370588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699353" y="2502068"/>
            <a:ext cx="2073815" cy="133841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321" y="1606400"/>
            <a:ext cx="5258412" cy="37651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174" y="1187618"/>
            <a:ext cx="4057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" y="811380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21436" y="122151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피해자 연령대</a:t>
            </a:r>
            <a:endParaRPr lang="en-US" altLang="ko-KR" b="1" dirty="0"/>
          </a:p>
        </p:txBody>
      </p:sp>
      <p:sp>
        <p:nvSpPr>
          <p:cNvPr id="13" name="직사각형 12"/>
          <p:cNvSpPr/>
          <p:nvPr/>
        </p:nvSpPr>
        <p:spPr>
          <a:xfrm>
            <a:off x="628218" y="218350"/>
            <a:ext cx="6883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연령대별 금융사기 피해 현황</a:t>
            </a:r>
            <a:endParaRPr lang="ko-KR" altLang="en-US" sz="4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173023" y="1205851"/>
            <a:ext cx="7882" cy="4345095"/>
          </a:xfrm>
          <a:prstGeom prst="line">
            <a:avLst/>
          </a:prstGeom>
          <a:ln w="31750">
            <a:solidFill>
              <a:schemeClr val="bg1">
                <a:lumMod val="50000"/>
                <a:alpha val="72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2586" y="5766573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/>
              <a:t>10</a:t>
            </a:r>
            <a:r>
              <a:rPr lang="ko-KR" altLang="en-US" sz="1500" b="1"/>
              <a:t>대</a:t>
            </a:r>
            <a:r>
              <a:rPr lang="en-US" altLang="ko-KR" sz="1500" b="1"/>
              <a:t>~40</a:t>
            </a:r>
            <a:r>
              <a:rPr lang="ko-KR" altLang="en-US" sz="1500" b="1"/>
              <a:t>대 </a:t>
            </a:r>
            <a:r>
              <a:rPr lang="ko-KR" altLang="en-US" sz="1500"/>
              <a:t>피해자가 전체의 </a:t>
            </a:r>
            <a:r>
              <a:rPr lang="en-US" altLang="ko-KR" sz="1500" b="1">
                <a:solidFill>
                  <a:srgbClr val="0070C0"/>
                </a:solidFill>
              </a:rPr>
              <a:t>90% </a:t>
            </a:r>
            <a:r>
              <a:rPr lang="ko-KR" altLang="en-US" sz="1500" b="1">
                <a:solidFill>
                  <a:srgbClr val="0070C0"/>
                </a:solidFill>
              </a:rPr>
              <a:t>이상 </a:t>
            </a:r>
            <a:r>
              <a:rPr lang="en-US" altLang="ko-KR" sz="1500" b="1"/>
              <a:t>(</a:t>
            </a:r>
            <a:r>
              <a:rPr lang="en-US" altLang="ko-KR" sz="1500" b="1">
                <a:solidFill>
                  <a:srgbClr val="0070C0"/>
                </a:solidFill>
              </a:rPr>
              <a:t>20</a:t>
            </a:r>
            <a:r>
              <a:rPr lang="ko-KR" altLang="en-US" sz="1500" b="1">
                <a:solidFill>
                  <a:srgbClr val="0070C0"/>
                </a:solidFill>
              </a:rPr>
              <a:t>대</a:t>
            </a:r>
            <a:r>
              <a:rPr lang="ko-KR" altLang="en-US" sz="1500" b="1"/>
              <a:t>가 약 </a:t>
            </a:r>
            <a:r>
              <a:rPr lang="en-US" altLang="ko-KR" sz="1500" b="1"/>
              <a:t>40% </a:t>
            </a:r>
            <a:r>
              <a:rPr lang="ko-KR" altLang="en-US" sz="1500" b="1"/>
              <a:t>차지</a:t>
            </a:r>
            <a:r>
              <a:rPr lang="en-US" altLang="ko-KR" sz="1500" b="1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/>
              <a:t>고령자</a:t>
            </a:r>
            <a:r>
              <a:rPr lang="en-US" altLang="ko-KR" sz="1500" b="1"/>
              <a:t>(50</a:t>
            </a:r>
            <a:r>
              <a:rPr lang="ko-KR" altLang="en-US" sz="1500" b="1"/>
              <a:t>대</a:t>
            </a:r>
            <a:r>
              <a:rPr lang="en-US" altLang="ko-KR" sz="1500" b="1"/>
              <a:t>~80</a:t>
            </a:r>
            <a:r>
              <a:rPr lang="ko-KR" altLang="en-US" sz="1500" b="1"/>
              <a:t>대</a:t>
            </a:r>
            <a:r>
              <a:rPr lang="en-US" altLang="ko-KR" sz="1500" b="1"/>
              <a:t>) </a:t>
            </a:r>
            <a:r>
              <a:rPr lang="ko-KR" altLang="en-US" sz="1500"/>
              <a:t>중에는 </a:t>
            </a:r>
            <a:r>
              <a:rPr lang="en-US" altLang="ko-KR" sz="1500" b="1">
                <a:solidFill>
                  <a:srgbClr val="0070C0"/>
                </a:solidFill>
              </a:rPr>
              <a:t>50</a:t>
            </a:r>
            <a:r>
              <a:rPr lang="ko-KR" altLang="en-US" sz="1500" b="1">
                <a:solidFill>
                  <a:srgbClr val="0070C0"/>
                </a:solidFill>
              </a:rPr>
              <a:t>대</a:t>
            </a:r>
            <a:r>
              <a:rPr lang="ko-KR" altLang="en-US" sz="1500"/>
              <a:t> 피해자의 비중 高</a:t>
            </a:r>
            <a:endParaRPr lang="en-US" altLang="ko-KR" sz="150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699353" y="2285103"/>
            <a:ext cx="1530845" cy="112405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0" y="1623190"/>
            <a:ext cx="4813107" cy="3858423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3566632" y="1729846"/>
            <a:ext cx="543977" cy="173937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4902389" y="4055295"/>
            <a:ext cx="543977" cy="173937"/>
          </a:xfrm>
          <a:prstGeom prst="flowChart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304" y="1205851"/>
            <a:ext cx="4846872" cy="21035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984" y="3451364"/>
            <a:ext cx="4907298" cy="21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694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95308" y="134822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인터넷은행</a:t>
            </a:r>
            <a:endParaRPr lang="en-US" altLang="ko-KR" b="1" dirty="0"/>
          </a:p>
        </p:txBody>
      </p:sp>
      <p:sp>
        <p:nvSpPr>
          <p:cNvPr id="13" name="직사각형 12"/>
          <p:cNvSpPr/>
          <p:nvPr/>
        </p:nvSpPr>
        <p:spPr>
          <a:xfrm>
            <a:off x="628218" y="218350"/>
            <a:ext cx="6883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연령대별 금융사기 피해 현황</a:t>
            </a:r>
            <a:endParaRPr lang="ko-KR" altLang="en-US" sz="4000" dirty="0"/>
          </a:p>
        </p:txBody>
      </p:sp>
      <p:sp>
        <p:nvSpPr>
          <p:cNvPr id="20" name="직사각형 19"/>
          <p:cNvSpPr/>
          <p:nvPr/>
        </p:nvSpPr>
        <p:spPr>
          <a:xfrm>
            <a:off x="202449" y="5663072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8788" y="5921271"/>
            <a:ext cx="1175442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0070C0"/>
                </a:solidFill>
              </a:rPr>
              <a:t>20</a:t>
            </a:r>
            <a:r>
              <a:rPr lang="ko-KR" altLang="en-US" sz="1500" b="1" dirty="0">
                <a:solidFill>
                  <a:srgbClr val="0070C0"/>
                </a:solidFill>
              </a:rPr>
              <a:t>대</a:t>
            </a:r>
            <a:r>
              <a:rPr lang="ko-KR" altLang="en-US" sz="1500" b="1" dirty="0"/>
              <a:t> 피해자</a:t>
            </a:r>
            <a:r>
              <a:rPr lang="en-US" altLang="ko-KR" sz="1500" b="1" dirty="0"/>
              <a:t>, </a:t>
            </a:r>
            <a:r>
              <a:rPr lang="ko-KR" altLang="en-US" sz="1500" b="1" dirty="0">
                <a:solidFill>
                  <a:srgbClr val="0070C0"/>
                </a:solidFill>
              </a:rPr>
              <a:t>인터넷은행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카카오뱅크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토스뱅크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케이뱅크</a:t>
            </a:r>
            <a:r>
              <a:rPr lang="en-US" altLang="ko-KR" sz="1500" b="1" dirty="0"/>
              <a:t>)</a:t>
            </a:r>
            <a:r>
              <a:rPr lang="ko-KR" altLang="en-US" sz="1500" b="1" dirty="0"/>
              <a:t>으로의 입금 건 </a:t>
            </a:r>
            <a:r>
              <a:rPr lang="ko-KR" altLang="en-US" sz="1500" b="1"/>
              <a:t>급격하게 </a:t>
            </a:r>
            <a:r>
              <a:rPr lang="ko-KR" altLang="en-US" sz="1500" b="1" smtClean="0">
                <a:solidFill>
                  <a:srgbClr val="0070C0"/>
                </a:solidFill>
              </a:rPr>
              <a:t>증가</a:t>
            </a:r>
            <a:endParaRPr lang="en-US" altLang="ko-KR" sz="1500" b="1" dirty="0">
              <a:solidFill>
                <a:srgbClr val="0070C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945" y="1735181"/>
            <a:ext cx="6039555" cy="3522201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5066699" y="1955967"/>
            <a:ext cx="1966279" cy="376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8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694"/>
            <a:ext cx="12192000" cy="6172615"/>
          </a:xfrm>
          <a:prstGeom prst="rect">
            <a:avLst/>
          </a:prstGeom>
        </p:spPr>
      </p:pic>
      <p:pic>
        <p:nvPicPr>
          <p:cNvPr id="7" name="내용 개체 틀 6" descr="화면 캡처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61" y="1218704"/>
            <a:ext cx="7000426" cy="4915855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465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평균 피해금액 분석</a:t>
            </a:r>
            <a:endParaRPr lang="ko-KR" altLang="en-US" sz="2400" i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2E2CD8B7-6D11-E1F0-28AC-22E54E0B54C2}"/>
              </a:ext>
            </a:extLst>
          </p:cNvPr>
          <p:cNvSpPr/>
          <p:nvPr/>
        </p:nvSpPr>
        <p:spPr>
          <a:xfrm>
            <a:off x="3772727" y="1576045"/>
            <a:ext cx="735999" cy="4403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97" y="1240741"/>
            <a:ext cx="8767206" cy="4915855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15" y="1229722"/>
            <a:ext cx="8684275" cy="4915855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49" y="1240740"/>
            <a:ext cx="9104806" cy="491585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2449" y="6259170"/>
            <a:ext cx="11754561" cy="4965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2586" y="6259171"/>
            <a:ext cx="11754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 smtClean="0"/>
              <a:t>1</a:t>
            </a:r>
            <a:r>
              <a:rPr lang="ko-KR" altLang="en-US" sz="1500" b="1" dirty="0" err="1" smtClean="0"/>
              <a:t>백만원</a:t>
            </a:r>
            <a:r>
              <a:rPr lang="ko-KR" altLang="en-US" sz="1500" b="1" dirty="0" smtClean="0"/>
              <a:t> 미만의 사기피해 빈도가 높음</a:t>
            </a:r>
            <a:r>
              <a:rPr lang="en-US" altLang="ko-KR" sz="1500" b="1" dirty="0" smtClean="0"/>
              <a:t> (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소액 사기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0391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59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2711670" y="1122362"/>
            <a:ext cx="6747640" cy="4505927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99544" y="1869083"/>
            <a:ext cx="6044455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+mn-ea"/>
              </a:rPr>
              <a:t>목 차</a:t>
            </a:r>
            <a:endParaRPr lang="en-US" altLang="ko-KR" sz="3200" b="1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</a:rPr>
              <a:t>도입부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</a:rPr>
              <a:t>데이터 </a:t>
            </a:r>
            <a:r>
              <a:rPr lang="ko-KR" altLang="en-US" sz="2400" dirty="0" smtClean="0">
                <a:solidFill>
                  <a:schemeClr val="bg1"/>
                </a:solidFill>
              </a:rPr>
              <a:t>분석 및 시각화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/>
                </a:solidFill>
              </a:rPr>
              <a:t>결론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solidFill>
                  <a:schemeClr val="bg1"/>
                </a:solidFill>
              </a:rPr>
              <a:t>배운 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5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694"/>
            <a:ext cx="12192000" cy="6172615"/>
          </a:xfrm>
          <a:prstGeom prst="rect">
            <a:avLst/>
          </a:prstGeom>
        </p:spPr>
      </p:pic>
      <p:pic>
        <p:nvPicPr>
          <p:cNvPr id="7" name="내용 개체 틀 6" descr="화면 캡처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" y="2083643"/>
            <a:ext cx="3037259" cy="3374732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53447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사기 수법 유형별 분석</a:t>
            </a:r>
            <a:endParaRPr lang="ko-KR" altLang="en-US" sz="4000" i="1" dirty="0">
              <a:solidFill>
                <a:schemeClr val="bg1"/>
              </a:solidFill>
            </a:endParaRPr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65" y="2083643"/>
            <a:ext cx="2759577" cy="3374732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09" y="2083643"/>
            <a:ext cx="2951379" cy="337473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485454" y="1779373"/>
            <a:ext cx="7583565" cy="3739978"/>
            <a:chOff x="4485454" y="1779373"/>
            <a:chExt cx="7583565" cy="3739978"/>
          </a:xfrm>
        </p:grpSpPr>
        <p:grpSp>
          <p:nvGrpSpPr>
            <p:cNvPr id="14" name="그룹 13"/>
            <p:cNvGrpSpPr/>
            <p:nvPr/>
          </p:nvGrpSpPr>
          <p:grpSpPr>
            <a:xfrm>
              <a:off x="8762660" y="1779373"/>
              <a:ext cx="3306359" cy="3739978"/>
              <a:chOff x="8762660" y="1779373"/>
              <a:chExt cx="3306359" cy="3739978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3005" y="1847296"/>
                <a:ext cx="3043597" cy="3549986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2E2CD8B7-6D11-E1F0-28AC-22E54E0B54C2}"/>
                  </a:ext>
                </a:extLst>
              </p:cNvPr>
              <p:cNvSpPr/>
              <p:nvPr/>
            </p:nvSpPr>
            <p:spPr>
              <a:xfrm>
                <a:off x="8762660" y="1779373"/>
                <a:ext cx="3306359" cy="37399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구부러진 연결선 24"/>
            <p:cNvCxnSpPr>
              <a:stCxn id="11" idx="2"/>
              <a:endCxn id="12" idx="2"/>
            </p:cNvCxnSpPr>
            <p:nvPr/>
          </p:nvCxnSpPr>
          <p:spPr>
            <a:xfrm rot="16200000" flipH="1">
              <a:off x="7420159" y="2523670"/>
              <a:ext cx="60976" cy="5930386"/>
            </a:xfrm>
            <a:prstGeom prst="curvedConnector3">
              <a:avLst>
                <a:gd name="adj1" fmla="val 1447619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54527" y="1313721"/>
            <a:ext cx="11834073" cy="4816398"/>
            <a:chOff x="154527" y="1313721"/>
            <a:chExt cx="11834073" cy="4816398"/>
          </a:xfrm>
        </p:grpSpPr>
        <p:pic>
          <p:nvPicPr>
            <p:cNvPr id="3" name="그림 2" descr="화면 캡처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27" y="1313721"/>
              <a:ext cx="2718817" cy="4816398"/>
            </a:xfrm>
            <a:prstGeom prst="rect">
              <a:avLst/>
            </a:prstGeom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211" y="1313721"/>
              <a:ext cx="2720131" cy="4717966"/>
            </a:xfrm>
            <a:prstGeom prst="rect">
              <a:avLst/>
            </a:prstGeom>
          </p:spPr>
        </p:pic>
        <p:pic>
          <p:nvPicPr>
            <p:cNvPr id="10" name="그림 9" descr="화면 캡처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759" y="1313721"/>
              <a:ext cx="3480228" cy="4717966"/>
            </a:xfrm>
            <a:prstGeom prst="rect">
              <a:avLst/>
            </a:prstGeom>
          </p:spPr>
        </p:pic>
        <p:pic>
          <p:nvPicPr>
            <p:cNvPr id="15" name="그림 14" descr="화면 캡처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404" y="1322951"/>
              <a:ext cx="2562196" cy="4807168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202449" y="6154137"/>
            <a:ext cx="11754561" cy="58524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2517" y="6183062"/>
            <a:ext cx="11754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연도를 거듭할수록 </a:t>
            </a:r>
            <a:r>
              <a:rPr lang="ko-KR" alt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메신저</a:t>
            </a:r>
            <a:r>
              <a:rPr lang="ko-KR" altLang="en-US" sz="1500" b="1" dirty="0" smtClean="0"/>
              <a:t> 이용사기 빈도가 높음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21760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284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5394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연도별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SMS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스팸 단어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20E3E385-1347-CE7C-29C9-BDBAA9B0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CB358E7B-5BBC-C177-86C8-06076111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F19BA35-F6B6-9002-452D-D3F96E6E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56282" y="3313794"/>
            <a:ext cx="4649009" cy="2624162"/>
            <a:chOff x="603872" y="3313794"/>
            <a:chExt cx="4701420" cy="2880000"/>
          </a:xfrm>
        </p:grpSpPr>
        <p:pic>
          <p:nvPicPr>
            <p:cNvPr id="1025" name="_x289308104">
              <a:extLst>
                <a:ext uri="{FF2B5EF4-FFF2-40B4-BE49-F238E27FC236}">
                  <a16:creationId xmlns:a16="http://schemas.microsoft.com/office/drawing/2014/main" xmlns="" id="{19874F54-54D8-A3C1-BB46-A0B47216F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72" y="3313794"/>
              <a:ext cx="470142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73AE060-2BD5-2FFC-5B83-DCF6DE842F68}"/>
                </a:ext>
              </a:extLst>
            </p:cNvPr>
            <p:cNvSpPr/>
            <p:nvPr/>
          </p:nvSpPr>
          <p:spPr>
            <a:xfrm>
              <a:off x="845180" y="5409618"/>
              <a:ext cx="180902" cy="5270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F8F989A-6C0A-EA27-C643-7B8C426A53B3}"/>
                </a:ext>
              </a:extLst>
            </p:cNvPr>
            <p:cNvSpPr/>
            <p:nvPr/>
          </p:nvSpPr>
          <p:spPr>
            <a:xfrm>
              <a:off x="844020" y="3412136"/>
              <a:ext cx="180902" cy="21056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495756" y="1914038"/>
            <a:ext cx="4640910" cy="3006387"/>
            <a:chOff x="3323488" y="1914038"/>
            <a:chExt cx="4896000" cy="3135916"/>
          </a:xfrm>
        </p:grpSpPr>
        <p:pic>
          <p:nvPicPr>
            <p:cNvPr id="1027" name="_x289308584">
              <a:extLst>
                <a:ext uri="{FF2B5EF4-FFF2-40B4-BE49-F238E27FC236}">
                  <a16:creationId xmlns:a16="http://schemas.microsoft.com/office/drawing/2014/main" xmlns="" id="{BCDB89C6-0CAF-7F3F-0297-7063620B4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488" y="1914038"/>
              <a:ext cx="4896000" cy="3135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682508AF-FEED-F789-2C34-EB1D6045D721}"/>
                </a:ext>
              </a:extLst>
            </p:cNvPr>
            <p:cNvSpPr/>
            <p:nvPr/>
          </p:nvSpPr>
          <p:spPr>
            <a:xfrm>
              <a:off x="3524396" y="4226793"/>
              <a:ext cx="180902" cy="5270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E4B8065-13F7-90A1-CF27-D61C15DF98A0}"/>
                </a:ext>
              </a:extLst>
            </p:cNvPr>
            <p:cNvSpPr/>
            <p:nvPr/>
          </p:nvSpPr>
          <p:spPr>
            <a:xfrm>
              <a:off x="3524396" y="3343821"/>
              <a:ext cx="180902" cy="34868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87822" y="1144587"/>
            <a:ext cx="4547895" cy="2829102"/>
            <a:chOff x="6626578" y="1144587"/>
            <a:chExt cx="4909139" cy="2981270"/>
          </a:xfrm>
        </p:grpSpPr>
        <p:pic>
          <p:nvPicPr>
            <p:cNvPr id="1029" name="_x289308344">
              <a:extLst>
                <a:ext uri="{FF2B5EF4-FFF2-40B4-BE49-F238E27FC236}">
                  <a16:creationId xmlns:a16="http://schemas.microsoft.com/office/drawing/2014/main" xmlns="" id="{5D4F666A-1D16-3FC9-7200-53A88BACD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578" y="1144587"/>
              <a:ext cx="4909139" cy="2981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BC1754E9-ACB1-CA55-089F-A135940938B0}"/>
                </a:ext>
              </a:extLst>
            </p:cNvPr>
            <p:cNvSpPr/>
            <p:nvPr/>
          </p:nvSpPr>
          <p:spPr>
            <a:xfrm>
              <a:off x="6937690" y="3148050"/>
              <a:ext cx="189046" cy="69274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8AACBEDE-CBAF-D76F-C54B-7BFC28F778B1}"/>
                </a:ext>
              </a:extLst>
            </p:cNvPr>
            <p:cNvSpPr/>
            <p:nvPr/>
          </p:nvSpPr>
          <p:spPr>
            <a:xfrm>
              <a:off x="6937690" y="2614948"/>
              <a:ext cx="180902" cy="21056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45362" y="6027562"/>
            <a:ext cx="11754561" cy="7834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3233" y="6027562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연도별 </a:t>
            </a:r>
            <a:r>
              <a:rPr lang="ko-KR" altLang="en-US" sz="1500" b="1" dirty="0" err="1" smtClean="0"/>
              <a:t>스팸</a:t>
            </a:r>
            <a:r>
              <a:rPr lang="ko-KR" altLang="en-US" sz="1500" b="1" dirty="0" smtClean="0"/>
              <a:t> </a:t>
            </a:r>
            <a:r>
              <a:rPr lang="en-US" altLang="ko-KR" sz="1500" b="1" dirty="0" smtClean="0"/>
              <a:t>SMS </a:t>
            </a:r>
            <a:r>
              <a:rPr lang="ko-KR" altLang="en-US" sz="1500" b="1" dirty="0" smtClean="0"/>
              <a:t>단어 분석을 통해 </a:t>
            </a:r>
            <a:r>
              <a:rPr lang="ko-KR" altLang="en-US" sz="1500" b="1" dirty="0" err="1" smtClean="0"/>
              <a:t>스팸</a:t>
            </a:r>
            <a:r>
              <a:rPr lang="ko-KR" altLang="en-US" sz="1500" b="1" dirty="0" smtClean="0"/>
              <a:t> </a:t>
            </a:r>
            <a:r>
              <a:rPr lang="ko-KR" altLang="en-US" sz="1500" b="1" smtClean="0"/>
              <a:t>단어 확인</a:t>
            </a:r>
            <a:endParaRPr lang="en-US" altLang="ko-KR" sz="15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전 기간에 걸쳐 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특정단어</a:t>
            </a:r>
            <a:r>
              <a:rPr lang="ko-KR" altLang="en-US" sz="1500" b="1" dirty="0" smtClean="0"/>
              <a:t>들이 높은 비중으로 자주 사용됨 </a:t>
            </a:r>
            <a:r>
              <a:rPr lang="en-US" altLang="ko-KR" sz="1500" b="1" dirty="0" smtClean="0"/>
              <a:t>-&gt; 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(‘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무료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’, ‘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거부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‘, ‘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광고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’, ‘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확인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‘, ‘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만원</a:t>
            </a:r>
            <a:r>
              <a:rPr lang="en-US" altLang="ko-KR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’)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36802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93843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연도별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SMS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스팸 단어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특정 단어 제외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20E3E385-1347-CE7C-29C9-BDBAA9B0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CB358E7B-5BBC-C177-86C8-06076111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F19BA35-F6B6-9002-452D-D3F96E6E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7D41A8F5-9F76-95DA-08F6-FD391163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9" y="834161"/>
            <a:ext cx="46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26873EE-0607-918E-8713-72B89BB6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35B3713-C6AC-A7B5-C666-302D653E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18234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22068" y="1340221"/>
            <a:ext cx="4338643" cy="3043315"/>
            <a:chOff x="222068" y="1340221"/>
            <a:chExt cx="4680000" cy="3243809"/>
          </a:xfrm>
        </p:grpSpPr>
        <p:pic>
          <p:nvPicPr>
            <p:cNvPr id="2049" name="_x289310904">
              <a:extLst>
                <a:ext uri="{FF2B5EF4-FFF2-40B4-BE49-F238E27FC236}">
                  <a16:creationId xmlns:a16="http://schemas.microsoft.com/office/drawing/2014/main" xmlns="" id="{FEE06A74-E49C-41E2-635C-831D1CA45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68" y="1340221"/>
              <a:ext cx="4680000" cy="3243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210C88B-3F64-CCB5-D820-C812A34BDF7E}"/>
                </a:ext>
              </a:extLst>
            </p:cNvPr>
            <p:cNvSpPr/>
            <p:nvPr/>
          </p:nvSpPr>
          <p:spPr>
            <a:xfrm>
              <a:off x="340514" y="1690688"/>
              <a:ext cx="266764" cy="375437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B5A810EF-84D0-AFF8-98AF-04CEF9ED63E5}"/>
                </a:ext>
              </a:extLst>
            </p:cNvPr>
            <p:cNvSpPr/>
            <p:nvPr/>
          </p:nvSpPr>
          <p:spPr>
            <a:xfrm>
              <a:off x="340514" y="2212708"/>
              <a:ext cx="287703" cy="949301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83131" y="2158781"/>
            <a:ext cx="4431560" cy="2832076"/>
            <a:chOff x="3609860" y="2346887"/>
            <a:chExt cx="4680000" cy="3031957"/>
          </a:xfrm>
        </p:grpSpPr>
        <p:pic>
          <p:nvPicPr>
            <p:cNvPr id="2051" name="_x289310824">
              <a:extLst>
                <a:ext uri="{FF2B5EF4-FFF2-40B4-BE49-F238E27FC236}">
                  <a16:creationId xmlns:a16="http://schemas.microsoft.com/office/drawing/2014/main" xmlns="" id="{F65D651F-1092-B6B8-A79C-43B0E67FD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860" y="2346887"/>
              <a:ext cx="4680000" cy="303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67631A80-9908-15BB-1867-E83B2FD833C6}"/>
                </a:ext>
              </a:extLst>
            </p:cNvPr>
            <p:cNvSpPr/>
            <p:nvPr/>
          </p:nvSpPr>
          <p:spPr>
            <a:xfrm>
              <a:off x="3790222" y="2479700"/>
              <a:ext cx="237325" cy="48686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42513" y="3023894"/>
            <a:ext cx="4520561" cy="2752180"/>
            <a:chOff x="7197306" y="3298664"/>
            <a:chExt cx="4680000" cy="2993439"/>
          </a:xfrm>
        </p:grpSpPr>
        <p:pic>
          <p:nvPicPr>
            <p:cNvPr id="2053" name="_x289310584">
              <a:extLst>
                <a:ext uri="{FF2B5EF4-FFF2-40B4-BE49-F238E27FC236}">
                  <a16:creationId xmlns:a16="http://schemas.microsoft.com/office/drawing/2014/main" xmlns="" id="{FC293149-30E2-9A01-2868-A29D00B0A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306" y="3298664"/>
              <a:ext cx="4680000" cy="299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8C8CA8A4-8122-ED24-FDAB-51628A16E260}"/>
                </a:ext>
              </a:extLst>
            </p:cNvPr>
            <p:cNvSpPr/>
            <p:nvPr/>
          </p:nvSpPr>
          <p:spPr>
            <a:xfrm>
              <a:off x="7329161" y="3619432"/>
              <a:ext cx="305532" cy="7641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879A9A2C-9BF8-45BD-2DCC-BFFCC67499FC}"/>
                </a:ext>
              </a:extLst>
            </p:cNvPr>
            <p:cNvSpPr/>
            <p:nvPr/>
          </p:nvSpPr>
          <p:spPr>
            <a:xfrm>
              <a:off x="7397364" y="4524291"/>
              <a:ext cx="269384" cy="18001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451276E3-99D1-B948-50E0-83201A13DDC9}"/>
                </a:ext>
              </a:extLst>
            </p:cNvPr>
            <p:cNvSpPr/>
            <p:nvPr/>
          </p:nvSpPr>
          <p:spPr>
            <a:xfrm>
              <a:off x="7382243" y="5144363"/>
              <a:ext cx="269384" cy="18001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31875" y="6003788"/>
            <a:ext cx="10611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고정적으로 사용되는 단어를 </a:t>
            </a:r>
            <a:r>
              <a:rPr lang="ko-KR" altLang="en-US" sz="1600" b="1" dirty="0" smtClean="0"/>
              <a:t>제외 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sym typeface="Wingdings" panose="05000000000000000000" pitchFamily="2" charset="2"/>
              </a:rPr>
              <a:t>연도별로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특정 단어들의 </a:t>
            </a:r>
            <a:r>
              <a:rPr lang="ko-KR" altLang="en-US" sz="1600" b="1" dirty="0">
                <a:sym typeface="Wingdings" panose="05000000000000000000" pitchFamily="2" charset="2"/>
              </a:rPr>
              <a:t>빈도가 높음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2020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백신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테마주</a:t>
            </a:r>
            <a:r>
              <a:rPr lang="en-US" altLang="ko-KR" sz="1600" b="1" dirty="0"/>
              <a:t>, </a:t>
            </a:r>
            <a:r>
              <a:rPr lang="ko-KR" altLang="en-US" sz="1600" b="1" dirty="0" err="1" smtClean="0"/>
              <a:t>갤럭시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/  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신청</a:t>
            </a:r>
            <a:r>
              <a:rPr lang="en-US" altLang="ko-KR" sz="1600" b="1" dirty="0"/>
              <a:t>,(</a:t>
            </a:r>
            <a:r>
              <a:rPr lang="ko-KR" altLang="en-US" sz="1600" b="1" dirty="0"/>
              <a:t>지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원금</a:t>
            </a:r>
            <a:r>
              <a:rPr lang="en-US" altLang="ko-KR" sz="1600" b="1" dirty="0"/>
              <a:t>,</a:t>
            </a:r>
            <a:r>
              <a:rPr lang="ko-KR" altLang="en-US" sz="1600" b="1" dirty="0" smtClean="0"/>
              <a:t>재난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/  2022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투표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대선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여론조사</a:t>
            </a:r>
            <a:r>
              <a:rPr lang="en-US" altLang="ko-KR" sz="1600" b="1" dirty="0"/>
              <a:t>,</a:t>
            </a:r>
            <a:r>
              <a:rPr lang="ko-KR" altLang="en-US" sz="1600" b="1" dirty="0" err="1"/>
              <a:t>윤석열</a:t>
            </a:r>
            <a:endParaRPr lang="en-US" altLang="ko-KR" sz="1600" b="1" dirty="0"/>
          </a:p>
        </p:txBody>
      </p:sp>
      <p:sp>
        <p:nvSpPr>
          <p:cNvPr id="27" name="직사각형 26"/>
          <p:cNvSpPr/>
          <p:nvPr/>
        </p:nvSpPr>
        <p:spPr>
          <a:xfrm>
            <a:off x="145362" y="6027562"/>
            <a:ext cx="11754561" cy="78345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591" y="1073011"/>
            <a:ext cx="12192000" cy="58285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9695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사회적 이슈와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SMS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피싱 연관성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(2020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20E3E385-1347-CE7C-29C9-BDBAA9B0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CB358E7B-5BBC-C177-86C8-06076111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F19BA35-F6B6-9002-452D-D3F96E6E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7D41A8F5-9F76-95DA-08F6-FD391163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9" y="834161"/>
            <a:ext cx="46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26873EE-0607-918E-8713-72B89BB6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35B3713-C6AC-A7B5-C666-302D653E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18234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289310904">
            <a:extLst>
              <a:ext uri="{FF2B5EF4-FFF2-40B4-BE49-F238E27FC236}">
                <a16:creationId xmlns:a16="http://schemas.microsoft.com/office/drawing/2014/main" xmlns="" id="{9DCDAE29-CC76-BCDF-6B6A-91B9F945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5" y="1491267"/>
            <a:ext cx="5038077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1081C69-2CA4-3339-6FD6-76321FF93C2F}"/>
              </a:ext>
            </a:extLst>
          </p:cNvPr>
          <p:cNvGrpSpPr/>
          <p:nvPr/>
        </p:nvGrpSpPr>
        <p:grpSpPr>
          <a:xfrm>
            <a:off x="3655670" y="2569473"/>
            <a:ext cx="5883441" cy="2715346"/>
            <a:chOff x="6010122" y="1535381"/>
            <a:chExt cx="5783003" cy="445996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00000000-0008-0000-0000-000004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0124" y="1947067"/>
              <a:ext cx="5783001" cy="40482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58D958B-0A08-723F-5FDB-39776EE27878}"/>
                </a:ext>
              </a:extLst>
            </p:cNvPr>
            <p:cNvSpPr txBox="1"/>
            <p:nvPr/>
          </p:nvSpPr>
          <p:spPr>
            <a:xfrm>
              <a:off x="6010122" y="1535381"/>
              <a:ext cx="5783001" cy="4384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2020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~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2021 </a:t>
              </a:r>
              <a:r>
                <a:rPr lang="ko-KR" altLang="en-US" sz="1500" b="1" dirty="0"/>
                <a:t>네이버 갤럭시 검색 빈도 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E8E036D-4BD0-2AD8-E434-90048214E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790" y="1211012"/>
            <a:ext cx="4357215" cy="13404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AEFB300-04E5-3292-7C24-E4F59BDA6B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409" y="3414258"/>
            <a:ext cx="4831412" cy="14208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C8CA8A4-8122-ED24-FDAB-51628A16E260}"/>
              </a:ext>
            </a:extLst>
          </p:cNvPr>
          <p:cNvSpPr/>
          <p:nvPr/>
        </p:nvSpPr>
        <p:spPr>
          <a:xfrm>
            <a:off x="3965790" y="2872903"/>
            <a:ext cx="694481" cy="179099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xmlns="" id="{D052FE2B-1FF8-1E1C-418D-1BE9219DF5A3}"/>
              </a:ext>
            </a:extLst>
          </p:cNvPr>
          <p:cNvCxnSpPr>
            <a:stCxn id="23" idx="0"/>
            <a:endCxn id="14" idx="1"/>
          </p:cNvCxnSpPr>
          <p:nvPr/>
        </p:nvCxnSpPr>
        <p:spPr>
          <a:xfrm rot="5400000" flipH="1" flipV="1">
            <a:off x="4190081" y="2004195"/>
            <a:ext cx="991658" cy="74575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3A8FFF6-DA9E-0C7D-7ECD-6CCBDF5C6F3B}"/>
              </a:ext>
            </a:extLst>
          </p:cNvPr>
          <p:cNvSpPr/>
          <p:nvPr/>
        </p:nvSpPr>
        <p:spPr>
          <a:xfrm>
            <a:off x="5202509" y="2838638"/>
            <a:ext cx="694481" cy="18252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xmlns="" id="{944AB6E4-284A-940F-2D02-7EF196BCC4AA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>
            <a:off x="5896990" y="3751268"/>
            <a:ext cx="1300419" cy="37339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70B37F46-FDC9-E5DF-0611-A1D97AB9F9F5}"/>
              </a:ext>
            </a:extLst>
          </p:cNvPr>
          <p:cNvGrpSpPr/>
          <p:nvPr/>
        </p:nvGrpSpPr>
        <p:grpSpPr>
          <a:xfrm>
            <a:off x="3655668" y="2574230"/>
            <a:ext cx="5551694" cy="2727473"/>
            <a:chOff x="220090" y="3494883"/>
            <a:chExt cx="5760001" cy="361364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070E6FA3-0351-2953-B4E4-EAD0CF48E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090" y="3820061"/>
              <a:ext cx="5760000" cy="32884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4917E108-98CA-F047-0AEF-8B0BEAF0FDB1}"/>
                </a:ext>
              </a:extLst>
            </p:cNvPr>
            <p:cNvSpPr txBox="1"/>
            <p:nvPr/>
          </p:nvSpPr>
          <p:spPr>
            <a:xfrm>
              <a:off x="220091" y="3494883"/>
              <a:ext cx="5760000" cy="3231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2020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~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2021 </a:t>
              </a:r>
              <a:r>
                <a:rPr lang="ko-KR" altLang="en-US" sz="1500" b="1" dirty="0"/>
                <a:t>네이버 코로나</a:t>
              </a:r>
              <a:r>
                <a:rPr lang="en-US" altLang="ko-KR" sz="1500" b="1" dirty="0"/>
                <a:t>,</a:t>
              </a:r>
              <a:r>
                <a:rPr lang="ko-KR" altLang="en-US" sz="1500" b="1" dirty="0"/>
                <a:t>백신</a:t>
              </a:r>
              <a:r>
                <a:rPr lang="en-US" altLang="ko-KR" sz="1500" b="1" dirty="0"/>
                <a:t>,</a:t>
              </a:r>
              <a:r>
                <a:rPr lang="ko-KR" altLang="en-US" sz="1500" b="1" dirty="0" err="1"/>
                <a:t>테마주</a:t>
              </a:r>
              <a:r>
                <a:rPr lang="ko-KR" altLang="en-US" sz="1500" b="1" dirty="0"/>
                <a:t> 검색 빈도 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212D9337-309A-8F64-16DA-0103AB661C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812" y="2885545"/>
            <a:ext cx="4337635" cy="2367185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236C000-4451-7D73-3D14-4E82D4889D99}"/>
              </a:ext>
            </a:extLst>
          </p:cNvPr>
          <p:cNvSpPr/>
          <p:nvPr/>
        </p:nvSpPr>
        <p:spPr>
          <a:xfrm>
            <a:off x="4364309" y="2914886"/>
            <a:ext cx="216406" cy="21240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xmlns="" id="{1BD4B512-6E95-6AD7-C95F-557BC2E8318B}"/>
              </a:ext>
            </a:extLst>
          </p:cNvPr>
          <p:cNvCxnSpPr>
            <a:cxnSpLocks/>
            <a:stCxn id="44" idx="3"/>
            <a:endCxn id="39" idx="1"/>
          </p:cNvCxnSpPr>
          <p:nvPr/>
        </p:nvCxnSpPr>
        <p:spPr>
          <a:xfrm>
            <a:off x="4580715" y="3976887"/>
            <a:ext cx="3188097" cy="9225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8E613CC-C286-6053-C500-44EC9FE9E54E}"/>
              </a:ext>
            </a:extLst>
          </p:cNvPr>
          <p:cNvSpPr/>
          <p:nvPr/>
        </p:nvSpPr>
        <p:spPr>
          <a:xfrm>
            <a:off x="552348" y="1722438"/>
            <a:ext cx="241402" cy="1588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9051ED0-02B8-318A-0B60-5C329DD5DC06}"/>
              </a:ext>
            </a:extLst>
          </p:cNvPr>
          <p:cNvSpPr/>
          <p:nvPr/>
        </p:nvSpPr>
        <p:spPr>
          <a:xfrm>
            <a:off x="548517" y="2078262"/>
            <a:ext cx="260315" cy="1737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329C573A-E8DD-83F8-B50A-1EBA291E9574}"/>
              </a:ext>
            </a:extLst>
          </p:cNvPr>
          <p:cNvSpPr/>
          <p:nvPr/>
        </p:nvSpPr>
        <p:spPr>
          <a:xfrm>
            <a:off x="548517" y="2417738"/>
            <a:ext cx="278729" cy="497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F7652C92-804D-9F12-7202-B9AC9E0B6846}"/>
              </a:ext>
            </a:extLst>
          </p:cNvPr>
          <p:cNvSpPr/>
          <p:nvPr/>
        </p:nvSpPr>
        <p:spPr>
          <a:xfrm>
            <a:off x="548517" y="3127792"/>
            <a:ext cx="274594" cy="3012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4ABA078B-3844-A5AA-4278-509B9142AA86}"/>
              </a:ext>
            </a:extLst>
          </p:cNvPr>
          <p:cNvSpPr/>
          <p:nvPr/>
        </p:nvSpPr>
        <p:spPr>
          <a:xfrm>
            <a:off x="544556" y="1889447"/>
            <a:ext cx="255544" cy="16319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1263" y="5338080"/>
            <a:ext cx="10611274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연도별 </a:t>
            </a:r>
            <a:r>
              <a:rPr lang="ko-KR" altLang="en-US" sz="1400" b="1" dirty="0"/>
              <a:t>특정 단어들과 사회적 이슈의 연관성을 </a:t>
            </a:r>
            <a:r>
              <a:rPr lang="ko-KR" altLang="en-US" sz="1400" b="1" dirty="0" smtClean="0"/>
              <a:t>분석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1400" b="1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네이버</a:t>
            </a:r>
            <a:r>
              <a:rPr lang="ko-KR" altLang="en-US" sz="14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 검색빈도 ↑</a:t>
            </a:r>
            <a:r>
              <a:rPr lang="en-US" altLang="ko-KR" sz="14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사회적 관심도 ↑</a:t>
            </a:r>
            <a:endParaRPr lang="en-US" altLang="ko-KR" sz="1200" b="1" dirty="0"/>
          </a:p>
        </p:txBody>
      </p:sp>
      <p:sp>
        <p:nvSpPr>
          <p:cNvPr id="49" name="직사각형 48"/>
          <p:cNvSpPr/>
          <p:nvPr/>
        </p:nvSpPr>
        <p:spPr>
          <a:xfrm>
            <a:off x="365617" y="5648240"/>
            <a:ext cx="10611274" cy="1303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'</a:t>
            </a:r>
            <a:r>
              <a:rPr lang="ko-KR" altLang="en-US" sz="1400" b="1" dirty="0" err="1"/>
              <a:t>갤럭시</a:t>
            </a:r>
            <a:r>
              <a:rPr lang="en-US" altLang="ko-KR" sz="1400" b="1" dirty="0"/>
              <a:t>' </a:t>
            </a:r>
            <a:r>
              <a:rPr lang="ko-KR" altLang="en-US" sz="1400" b="1" dirty="0"/>
              <a:t>단어의 </a:t>
            </a:r>
            <a:r>
              <a:rPr lang="ko-KR" altLang="en-US" sz="1400" b="1" dirty="0" err="1"/>
              <a:t>네이버</a:t>
            </a:r>
            <a:r>
              <a:rPr lang="ko-KR" altLang="en-US" sz="1400" b="1" dirty="0"/>
              <a:t> 검색 빈도가 높은 날의 이슈를 </a:t>
            </a:r>
            <a:r>
              <a:rPr lang="ko-KR" altLang="en-US" sz="1400" b="1" dirty="0" smtClean="0"/>
              <a:t>파악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갤럭시</a:t>
            </a:r>
            <a:r>
              <a:rPr lang="en-US" altLang="ko-KR" sz="1400" b="1" dirty="0"/>
              <a:t>s20, </a:t>
            </a:r>
            <a:r>
              <a:rPr lang="ko-KR" altLang="en-US" sz="1400" b="1" dirty="0" err="1"/>
              <a:t>폴드</a:t>
            </a:r>
            <a:r>
              <a:rPr lang="en-US" altLang="ko-KR" sz="1400" b="1" dirty="0"/>
              <a:t>2 </a:t>
            </a:r>
            <a:r>
              <a:rPr lang="ko-KR" altLang="en-US" sz="1400" b="1" dirty="0"/>
              <a:t>출시 관련하여 관심도 </a:t>
            </a:r>
            <a:r>
              <a:rPr lang="ko-KR" altLang="en-US" sz="1400" b="1" dirty="0" smtClean="0"/>
              <a:t>증가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관심이 많은 신규제품 출시를 이용한 </a:t>
            </a:r>
            <a:r>
              <a:rPr lang="ko-KR" altLang="en-US" sz="1400" b="1" dirty="0" err="1"/>
              <a:t>피싱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선착순 특가구매 문구로 유인하여 개인정보 요구 및 구매자금 </a:t>
            </a:r>
            <a:r>
              <a:rPr lang="ko-KR" altLang="en-US" sz="1400" b="1" dirty="0" err="1"/>
              <a:t>편취</a:t>
            </a:r>
            <a:r>
              <a:rPr lang="en-US" altLang="ko-KR" sz="1400" b="1" dirty="0"/>
              <a:t>)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1" dirty="0"/>
          </a:p>
        </p:txBody>
      </p:sp>
      <p:sp>
        <p:nvSpPr>
          <p:cNvPr id="54" name="직사각형 53"/>
          <p:cNvSpPr/>
          <p:nvPr/>
        </p:nvSpPr>
        <p:spPr>
          <a:xfrm>
            <a:off x="365617" y="5654491"/>
            <a:ext cx="112727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'</a:t>
            </a:r>
            <a:r>
              <a:rPr lang="ko-KR" altLang="en-US" sz="1400" b="1" dirty="0"/>
              <a:t>코로나</a:t>
            </a:r>
            <a:r>
              <a:rPr lang="en-US" altLang="ko-KR" sz="1400" b="1" dirty="0" smtClean="0"/>
              <a:t>', '</a:t>
            </a:r>
            <a:r>
              <a:rPr lang="ko-KR" altLang="en-US" sz="1400" b="1" dirty="0"/>
              <a:t>백신</a:t>
            </a:r>
            <a:r>
              <a:rPr lang="en-US" altLang="ko-KR" sz="1400" b="1" dirty="0" smtClean="0"/>
              <a:t>', '</a:t>
            </a:r>
            <a:r>
              <a:rPr lang="ko-KR" altLang="en-US" sz="1400" b="1" dirty="0" err="1"/>
              <a:t>테마주</a:t>
            </a:r>
            <a:r>
              <a:rPr lang="en-US" altLang="ko-KR" sz="1400" b="1" dirty="0"/>
              <a:t>' </a:t>
            </a:r>
            <a:r>
              <a:rPr lang="ko-KR" altLang="en-US" sz="1400" b="1" dirty="0"/>
              <a:t>단어의 </a:t>
            </a:r>
            <a:r>
              <a:rPr lang="ko-KR" altLang="en-US" sz="1400" b="1" dirty="0" err="1"/>
              <a:t>네이버</a:t>
            </a:r>
            <a:r>
              <a:rPr lang="ko-KR" altLang="en-US" sz="1400" b="1" dirty="0"/>
              <a:t> 검색 빈도가 높은 날의 이슈를 파악</a:t>
            </a:r>
            <a:r>
              <a:rPr lang="en-US" altLang="ko-KR" sz="1400" b="1" dirty="0"/>
              <a:t>. 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코로나 백신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백신 관련 </a:t>
            </a:r>
            <a:r>
              <a:rPr lang="ko-KR" altLang="en-US" sz="1400" b="1" dirty="0" err="1"/>
              <a:t>테마주</a:t>
            </a:r>
            <a:r>
              <a:rPr lang="ko-KR" altLang="en-US" sz="1400" b="1" dirty="0"/>
              <a:t> 관련 관심도 </a:t>
            </a:r>
            <a:r>
              <a:rPr lang="ko-KR" altLang="en-US" sz="1400" b="1" dirty="0" smtClean="0"/>
              <a:t>증가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백신 </a:t>
            </a:r>
            <a:r>
              <a:rPr lang="ko-KR" altLang="en-US" sz="1400" b="1" dirty="0" err="1"/>
              <a:t>테마주</a:t>
            </a:r>
            <a:r>
              <a:rPr lang="ko-KR" altLang="en-US" sz="1400" b="1" dirty="0"/>
              <a:t> 추천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백신 접종 예약 등을 빙자하여 </a:t>
            </a:r>
            <a:r>
              <a:rPr lang="ko-KR" altLang="en-US" sz="1400" b="1" dirty="0" err="1"/>
              <a:t>피싱에</a:t>
            </a:r>
            <a:r>
              <a:rPr lang="ko-KR" altLang="en-US" sz="1400" b="1" dirty="0"/>
              <a:t> 사용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개인정보 탈취 및 악성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주소를 통해 </a:t>
            </a:r>
            <a:r>
              <a:rPr lang="ko-KR" altLang="en-US" sz="1400" b="1" dirty="0" err="1"/>
              <a:t>원격조종앱</a:t>
            </a:r>
            <a:r>
              <a:rPr lang="ko-KR" altLang="en-US" sz="1400" b="1" dirty="0"/>
              <a:t> 설치를 통한 금융사기</a:t>
            </a:r>
            <a:r>
              <a:rPr lang="en-US" altLang="ko-KR" sz="1400" b="1" dirty="0"/>
              <a:t>)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1128" y="5363079"/>
            <a:ext cx="11754561" cy="139396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5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34" grpId="0" animBg="1"/>
      <p:bldP spid="34" grpId="1" animBg="1"/>
      <p:bldP spid="44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7" grpId="0" animBg="1"/>
      <p:bldP spid="58" grpId="0" animBg="1"/>
      <p:bldP spid="49" grpId="0"/>
      <p:bldP spid="49" grpId="1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236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9695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사회적 이슈와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SMS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피싱 연관성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(2021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20E3E385-1347-CE7C-29C9-BDBAA9B0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CB358E7B-5BBC-C177-86C8-06076111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F19BA35-F6B6-9002-452D-D3F96E6E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7D41A8F5-9F76-95DA-08F6-FD391163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9" y="834161"/>
            <a:ext cx="46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26873EE-0607-918E-8713-72B89BB6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35B3713-C6AC-A7B5-C666-302D653E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18234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xmlns="" id="{D052FE2B-1FF8-1E1C-418D-1BE9219DF5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7255" y="2047021"/>
            <a:ext cx="1077310" cy="74575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7B6C0938-6806-B7F5-7B52-0193AB49F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852" y="6099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37417392">
            <a:extLst>
              <a:ext uri="{FF2B5EF4-FFF2-40B4-BE49-F238E27FC236}">
                <a16:creationId xmlns:a16="http://schemas.microsoft.com/office/drawing/2014/main" xmlns="" id="{55480836-23F3-0435-C77A-37A68346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5" y="1303197"/>
            <a:ext cx="5400675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B24A1FF-C4B2-1E49-B06D-0D58F16388D8}"/>
              </a:ext>
            </a:extLst>
          </p:cNvPr>
          <p:cNvSpPr/>
          <p:nvPr/>
        </p:nvSpPr>
        <p:spPr>
          <a:xfrm>
            <a:off x="628218" y="1481976"/>
            <a:ext cx="180902" cy="52700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0F3DD80-0A85-CD11-F3DA-56304883EBA9}"/>
              </a:ext>
            </a:extLst>
          </p:cNvPr>
          <p:cNvGrpSpPr/>
          <p:nvPr/>
        </p:nvGrpSpPr>
        <p:grpSpPr>
          <a:xfrm>
            <a:off x="2979509" y="2433582"/>
            <a:ext cx="5704838" cy="3047285"/>
            <a:chOff x="5300844" y="2889772"/>
            <a:chExt cx="5822065" cy="36786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58D958B-0A08-723F-5FDB-39776EE27878}"/>
                </a:ext>
              </a:extLst>
            </p:cNvPr>
            <p:cNvSpPr txBox="1"/>
            <p:nvPr/>
          </p:nvSpPr>
          <p:spPr>
            <a:xfrm>
              <a:off x="5300844" y="2889772"/>
              <a:ext cx="5822065" cy="3231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2020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~</a:t>
              </a:r>
              <a:r>
                <a:rPr lang="ko-KR" altLang="en-US" sz="1500" b="1" dirty="0"/>
                <a:t> </a:t>
              </a:r>
              <a:r>
                <a:rPr lang="en-US" altLang="ko-KR" sz="1500" b="1" dirty="0"/>
                <a:t>2021 </a:t>
              </a:r>
              <a:r>
                <a:rPr lang="ko-KR" altLang="en-US" sz="1500" b="1" dirty="0"/>
                <a:t>네이버 재난지원금 검색 빈도 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49F56B03-ED57-CBFA-CFF9-BD3E77FC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0844" y="3212937"/>
              <a:ext cx="5822065" cy="3355441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EF73A0F-FE21-6E08-228B-ABA6C71EFAEA}"/>
              </a:ext>
            </a:extLst>
          </p:cNvPr>
          <p:cNvSpPr/>
          <p:nvPr/>
        </p:nvSpPr>
        <p:spPr>
          <a:xfrm>
            <a:off x="6710697" y="2812653"/>
            <a:ext cx="387349" cy="241968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79F6E3B-943C-1E20-790C-EBC25F210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315" y="1291361"/>
            <a:ext cx="4026585" cy="1891275"/>
          </a:xfrm>
          <a:prstGeom prst="rect">
            <a:avLst/>
          </a:prstGeom>
        </p:spPr>
      </p:pic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xmlns="" id="{10FED95B-A7F4-15BE-EE75-E31E443555E2}"/>
              </a:ext>
            </a:extLst>
          </p:cNvPr>
          <p:cNvCxnSpPr>
            <a:cxnSpLocks/>
            <a:stCxn id="41" idx="0"/>
            <a:endCxn id="21" idx="1"/>
          </p:cNvCxnSpPr>
          <p:nvPr/>
        </p:nvCxnSpPr>
        <p:spPr>
          <a:xfrm rot="5400000" flipH="1" flipV="1">
            <a:off x="7037516" y="2103855"/>
            <a:ext cx="575654" cy="84194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1263" y="5731339"/>
            <a:ext cx="1109824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'</a:t>
            </a:r>
            <a:r>
              <a:rPr lang="ko-KR" altLang="en-US" sz="1400" b="1" dirty="0"/>
              <a:t>신청</a:t>
            </a:r>
            <a:r>
              <a:rPr lang="en-US" altLang="ko-KR" sz="1400" b="1" dirty="0" smtClean="0"/>
              <a:t>', '</a:t>
            </a:r>
            <a:r>
              <a:rPr lang="ko-KR" altLang="en-US" sz="1400" b="1" dirty="0"/>
              <a:t>재난</a:t>
            </a:r>
            <a:r>
              <a:rPr lang="en-US" altLang="ko-KR" sz="1400" b="1" dirty="0" smtClean="0"/>
              <a:t>', '</a:t>
            </a:r>
            <a:r>
              <a:rPr lang="ko-KR" altLang="en-US" sz="1400" b="1" dirty="0"/>
              <a:t>원금</a:t>
            </a:r>
            <a:r>
              <a:rPr lang="en-US" altLang="ko-KR" sz="1400" b="1" dirty="0"/>
              <a:t>' </a:t>
            </a:r>
            <a:r>
              <a:rPr lang="ko-KR" altLang="en-US" sz="1400" b="1" dirty="0"/>
              <a:t>단어의 </a:t>
            </a:r>
            <a:r>
              <a:rPr lang="ko-KR" altLang="en-US" sz="1400" b="1" dirty="0" err="1"/>
              <a:t>네이버</a:t>
            </a:r>
            <a:r>
              <a:rPr lang="ko-KR" altLang="en-US" sz="1400" b="1" dirty="0"/>
              <a:t> 검색 빈도가 높은 날의 이슈를 </a:t>
            </a:r>
            <a:r>
              <a:rPr lang="ko-KR" altLang="en-US" sz="1400" b="1" dirty="0" smtClean="0"/>
              <a:t>파악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코로나로 인한 재난지원금 신청과 관련하여 사회적 관심도 </a:t>
            </a:r>
            <a:r>
              <a:rPr lang="ko-KR" altLang="en-US" sz="1400" b="1" dirty="0" smtClean="0"/>
              <a:t>증가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재난지원금 신청을 명목으로 유인하여 </a:t>
            </a:r>
            <a:r>
              <a:rPr lang="ko-KR" altLang="en-US" sz="1400" b="1" dirty="0" err="1"/>
              <a:t>피싱에</a:t>
            </a:r>
            <a:r>
              <a:rPr lang="ko-KR" altLang="en-US" sz="1400" b="1" dirty="0"/>
              <a:t> 접목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지원금 신청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주소를 통해 개인정보 탈취 및 </a:t>
            </a:r>
            <a:r>
              <a:rPr lang="ko-KR" altLang="en-US" sz="1400" b="1" dirty="0" err="1"/>
              <a:t>원격조종앱</a:t>
            </a:r>
            <a:r>
              <a:rPr lang="ko-KR" altLang="en-US" sz="1400" b="1" dirty="0"/>
              <a:t> 설치를 통한 금융사기</a:t>
            </a:r>
            <a:r>
              <a:rPr lang="en-US" altLang="ko-KR" sz="1400" b="1" dirty="0"/>
              <a:t>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81128" y="5731339"/>
            <a:ext cx="11754561" cy="10257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96952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사회적 이슈와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SMS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피싱 연관성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(2022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20E3E385-1347-CE7C-29C9-BDBAA9B07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CB358E7B-5BBC-C177-86C8-06076111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F19BA35-F6B6-9002-452D-D3F96E6E3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7D41A8F5-9F76-95DA-08F6-FD391163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9" y="834161"/>
            <a:ext cx="46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26873EE-0607-918E-8713-72B89BB6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35B3713-C6AC-A7B5-C666-302D653E8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18234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xmlns="" id="{D052FE2B-1FF8-1E1C-418D-1BE9219DF5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7255" y="2047021"/>
            <a:ext cx="1077310" cy="74575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7B6C0938-6806-B7F5-7B52-0193AB49F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852" y="6099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DDD34FCF-95FB-3B0F-7A26-4CF2C3A9E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37417312">
            <a:extLst>
              <a:ext uri="{FF2B5EF4-FFF2-40B4-BE49-F238E27FC236}">
                <a16:creationId xmlns:a16="http://schemas.microsoft.com/office/drawing/2014/main" xmlns="" id="{FEC771EC-68A4-B958-9A5A-6DBBEB9C5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" y="1371506"/>
            <a:ext cx="5400675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B24A1FF-C4B2-1E49-B06D-0D58F16388D8}"/>
              </a:ext>
            </a:extLst>
          </p:cNvPr>
          <p:cNvSpPr/>
          <p:nvPr/>
        </p:nvSpPr>
        <p:spPr>
          <a:xfrm>
            <a:off x="628218" y="1750102"/>
            <a:ext cx="390884" cy="88514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D912F20-B63B-E28A-DD40-E41BC4611747}"/>
              </a:ext>
            </a:extLst>
          </p:cNvPr>
          <p:cNvGrpSpPr/>
          <p:nvPr/>
        </p:nvGrpSpPr>
        <p:grpSpPr>
          <a:xfrm>
            <a:off x="4825289" y="2546762"/>
            <a:ext cx="5514193" cy="3202947"/>
            <a:chOff x="6321470" y="3765622"/>
            <a:chExt cx="5514193" cy="348115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58D958B-0A08-723F-5FDB-39776EE27878}"/>
                </a:ext>
              </a:extLst>
            </p:cNvPr>
            <p:cNvSpPr txBox="1"/>
            <p:nvPr/>
          </p:nvSpPr>
          <p:spPr>
            <a:xfrm>
              <a:off x="6321471" y="3765622"/>
              <a:ext cx="5514192" cy="3231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/>
                <a:t>2020 ~ 2022 </a:t>
              </a:r>
              <a:r>
                <a:rPr lang="ko-KR" altLang="en-US" sz="1500" b="1" dirty="0"/>
                <a:t>네이버 대선</a:t>
              </a:r>
              <a:r>
                <a:rPr lang="en-US" altLang="ko-KR" sz="1500" b="1" dirty="0"/>
                <a:t>,</a:t>
              </a:r>
              <a:r>
                <a:rPr lang="ko-KR" altLang="en-US" sz="1500" b="1" dirty="0"/>
                <a:t>투표 검색 빈도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B9C606EC-26A7-BA61-D16C-5E8C7193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1470" y="4090786"/>
              <a:ext cx="5514192" cy="3155995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EF73A0F-FE21-6E08-228B-ABA6C71EFAEA}"/>
              </a:ext>
            </a:extLst>
          </p:cNvPr>
          <p:cNvSpPr/>
          <p:nvPr/>
        </p:nvSpPr>
        <p:spPr>
          <a:xfrm>
            <a:off x="9391650" y="2945620"/>
            <a:ext cx="301122" cy="24874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3FED217-D64B-C19F-ED7B-9FF0D70A0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727" y="1389332"/>
            <a:ext cx="4510684" cy="1131252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xmlns="" id="{7ADF1D66-55EE-1291-5BBE-DAE71A028B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46425" y="2449402"/>
            <a:ext cx="538114" cy="46102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48403" y="5770228"/>
            <a:ext cx="1109824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'</a:t>
            </a:r>
            <a:r>
              <a:rPr lang="ko-KR" altLang="en-US" sz="1400" b="1" dirty="0" smtClean="0"/>
              <a:t>투표</a:t>
            </a:r>
            <a:r>
              <a:rPr lang="en-US" altLang="ko-KR" sz="1400" b="1" dirty="0" smtClean="0"/>
              <a:t>‘, '</a:t>
            </a:r>
            <a:r>
              <a:rPr lang="ko-KR" altLang="en-US" sz="1400" b="1" dirty="0"/>
              <a:t>대선</a:t>
            </a:r>
            <a:r>
              <a:rPr lang="en-US" altLang="ko-KR" sz="1400" b="1" dirty="0" smtClean="0"/>
              <a:t>', '</a:t>
            </a:r>
            <a:r>
              <a:rPr lang="ko-KR" altLang="en-US" sz="1400" b="1" dirty="0"/>
              <a:t>여론조사</a:t>
            </a:r>
            <a:r>
              <a:rPr lang="en-US" altLang="ko-KR" sz="1400" b="1" dirty="0"/>
              <a:t>' </a:t>
            </a:r>
            <a:r>
              <a:rPr lang="ko-KR" altLang="en-US" sz="1400" b="1" dirty="0"/>
              <a:t>단어의 </a:t>
            </a:r>
            <a:r>
              <a:rPr lang="ko-KR" altLang="en-US" sz="1400" b="1" dirty="0" err="1"/>
              <a:t>네이버</a:t>
            </a:r>
            <a:r>
              <a:rPr lang="ko-KR" altLang="en-US" sz="1400" b="1" dirty="0"/>
              <a:t> 검색 빈도가 높은 날의 이슈를 </a:t>
            </a:r>
            <a:r>
              <a:rPr lang="ko-KR" altLang="en-US" sz="1400" b="1" dirty="0" smtClean="0"/>
              <a:t>파악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/>
              <a:t>2022</a:t>
            </a:r>
            <a:r>
              <a:rPr lang="ko-KR" altLang="en-US" sz="1400" b="1" dirty="0"/>
              <a:t>년 대통령 선거 관련 관심도 증가</a:t>
            </a:r>
            <a:endParaRPr lang="en-US" altLang="ko-KR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여론조사기관을 사칭하여 대통령 선거용 국민 여론조사를 실시한다고 피해자를 속여 개인정보를 유도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이를 금융사기에 </a:t>
            </a:r>
            <a:r>
              <a:rPr lang="ko-KR" altLang="en-US" sz="1400" b="1" dirty="0" smtClean="0"/>
              <a:t>이용</a:t>
            </a:r>
            <a:endParaRPr lang="en-US" altLang="ko-KR" sz="1400" b="1" dirty="0"/>
          </a:p>
        </p:txBody>
      </p:sp>
      <p:sp>
        <p:nvSpPr>
          <p:cNvPr id="25" name="직사각형 24"/>
          <p:cNvSpPr/>
          <p:nvPr/>
        </p:nvSpPr>
        <p:spPr>
          <a:xfrm>
            <a:off x="181128" y="5749627"/>
            <a:ext cx="11754561" cy="10257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534"/>
            <a:ext cx="12192000" cy="594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94820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사회적 관심사를 이용한 피싱 수법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성행</a:t>
            </a:r>
            <a:endParaRPr lang="ko-KR" altLang="en-US" sz="4000" dirty="0"/>
          </a:p>
        </p:txBody>
      </p:sp>
      <p:sp>
        <p:nvSpPr>
          <p:cNvPr id="10" name="직사각형 9"/>
          <p:cNvSpPr/>
          <p:nvPr/>
        </p:nvSpPr>
        <p:spPr>
          <a:xfrm>
            <a:off x="409902" y="2014172"/>
            <a:ext cx="10943898" cy="369793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218" y="1733996"/>
            <a:ext cx="6188218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○ </a:t>
            </a:r>
            <a:r>
              <a:rPr lang="ko-KR" altLang="en-US" sz="2000" b="1" dirty="0" smtClean="0"/>
              <a:t>사회적 </a:t>
            </a:r>
            <a:r>
              <a:rPr lang="ko-KR" altLang="en-US" sz="2000" b="1" dirty="0"/>
              <a:t>관심도가 높은 주제를 이용한 피싱 수법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218" y="2305958"/>
            <a:ext cx="10446182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indent="-2349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7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800" b="1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백신접종</a:t>
            </a:r>
            <a:r>
              <a:rPr lang="en-US" altLang="ko-KR" sz="1800" b="1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백신접종 예약 인증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방역증명서 발급 등을 빙자하며 개인정보 입력 또는 악성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보내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원격조종앱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설치를 유도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34950" marR="0" indent="-2349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800" b="1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재난지원금</a:t>
            </a:r>
            <a:r>
              <a:rPr lang="en-US" altLang="ko-KR" sz="1800" b="1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소상공인 정책자금</a:t>
            </a:r>
            <a:r>
              <a:rPr lang="en-US" altLang="ko-KR" sz="1800" b="1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재난지원금 신청이라며 소비자를 유인하</a:t>
            </a:r>
            <a:r>
              <a:rPr lang="ko-KR" altLang="en-US" sz="1800" kern="0" spc="-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요구 후 직접 피해자 명의 </a:t>
            </a:r>
            <a:r>
              <a:rPr lang="ko-KR" altLang="en-US" sz="1800" kern="0" spc="-4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대출을 받아 자금 편취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36220" marR="0" indent="-23622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800" b="1" kern="0" spc="-1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kern="0" spc="-1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선거 여론조사 사칭</a:t>
            </a:r>
            <a:r>
              <a:rPr lang="en-US" altLang="ko-KR" sz="1800" b="1" kern="0" spc="-1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spc="-12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1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여론조사기관을 사칭하며 대통령</a:t>
            </a:r>
            <a:r>
              <a:rPr lang="en-US" altLang="ko-KR" sz="1800" kern="0" spc="-1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-1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en-US" altLang="ko-KR" sz="1800" kern="0" spc="-1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kern="0" spc="-1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선거용</a:t>
            </a:r>
            <a:r>
              <a:rPr lang="ko-KR" altLang="en-US" sz="1800" kern="0" spc="-9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9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국민 여론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조사를</a:t>
            </a: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한양신명조"/>
                <a:ea typeface="맑은 고딕" panose="020B0503020000020004" pitchFamily="50" charset="-127"/>
              </a:rPr>
              <a:t> </a:t>
            </a: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실시한다고 피해자를 속여 개인정보 입력 등을 유도</a:t>
            </a:r>
            <a:endParaRPr lang="ko-KR" altLang="en-US" sz="1800" kern="0" spc="-5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307340" marR="0" indent="-30734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신제품 구매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최신 휴대기기 선착순 특가 구매라며 소비자를 유인하여 개인정보 요구 및 구매자금 편취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21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8914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428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대응방안</a:t>
            </a:r>
            <a:endParaRPr lang="ko-KR" altLang="en-US" sz="4000" dirty="0"/>
          </a:p>
        </p:txBody>
      </p:sp>
      <p:sp>
        <p:nvSpPr>
          <p:cNvPr id="10" name="직사각형 9"/>
          <p:cNvSpPr/>
          <p:nvPr/>
        </p:nvSpPr>
        <p:spPr>
          <a:xfrm>
            <a:off x="409902" y="1552263"/>
            <a:ext cx="10943898" cy="141602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218" y="1352208"/>
            <a:ext cx="6302934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/>
              <a:t>개인정보 제공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자금이체 요청은 무조건 거절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218" y="1779500"/>
            <a:ext cx="1044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금융회사는 절대 전화</a:t>
            </a:r>
            <a:r>
              <a:rPr lang="en-US" altLang="ko-KR" dirty="0"/>
              <a:t>,</a:t>
            </a:r>
            <a:r>
              <a:rPr lang="ko-KR" altLang="en-US" dirty="0"/>
              <a:t>문자를 통해 대출 안내</a:t>
            </a:r>
            <a:r>
              <a:rPr lang="en-US" altLang="ko-KR" dirty="0"/>
              <a:t>, </a:t>
            </a:r>
            <a:r>
              <a:rPr lang="ko-KR" altLang="en-US" dirty="0"/>
              <a:t>개인정보</a:t>
            </a:r>
            <a:r>
              <a:rPr lang="en-US" altLang="ko-KR" dirty="0"/>
              <a:t>, </a:t>
            </a:r>
            <a:r>
              <a:rPr lang="ko-KR" altLang="en-US" dirty="0"/>
              <a:t>자금 요구</a:t>
            </a:r>
            <a:r>
              <a:rPr lang="en-US" altLang="ko-KR" dirty="0"/>
              <a:t>, </a:t>
            </a:r>
            <a:r>
              <a:rPr lang="ko-KR" altLang="en-US" dirty="0" err="1"/>
              <a:t>뱅킹앱</a:t>
            </a:r>
            <a:r>
              <a:rPr lang="ko-KR" altLang="en-US" dirty="0"/>
              <a:t> 설치 요구하지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(</a:t>
            </a:r>
            <a:r>
              <a:rPr lang="ko-KR" altLang="en-US" dirty="0"/>
              <a:t>출처가 불분명한 </a:t>
            </a:r>
            <a:r>
              <a:rPr lang="en-US" altLang="ko-KR" dirty="0"/>
              <a:t>URL</a:t>
            </a:r>
            <a:r>
              <a:rPr lang="ko-KR" altLang="en-US" dirty="0"/>
              <a:t>주소는 악성 앱 설치 절대 클릭하지 말기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409902" y="3405111"/>
            <a:ext cx="10943898" cy="7745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64481" y="3196181"/>
            <a:ext cx="6144897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/>
              <a:t>지인이 평소와 말투와 다르다면 의심해보기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69585" y="3551700"/>
            <a:ext cx="1101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먼저 연락 온 </a:t>
            </a:r>
            <a:r>
              <a:rPr lang="ko-KR" altLang="en-US" dirty="0" err="1"/>
              <a:t>카카오톡</a:t>
            </a:r>
            <a:r>
              <a:rPr lang="en-US" altLang="ko-KR" dirty="0"/>
              <a:t>, </a:t>
            </a:r>
            <a:r>
              <a:rPr lang="ko-KR" altLang="en-US" dirty="0" err="1"/>
              <a:t>문자메세지</a:t>
            </a:r>
            <a:r>
              <a:rPr lang="ko-KR" altLang="en-US" dirty="0"/>
              <a:t> </a:t>
            </a:r>
            <a:r>
              <a:rPr lang="ko-KR" altLang="en-US" dirty="0" smtClean="0"/>
              <a:t>외의 수단으로 사칭 여부 </a:t>
            </a:r>
            <a:r>
              <a:rPr lang="ko-KR" altLang="en-US" dirty="0"/>
              <a:t>확인해보기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10342455" y="684390"/>
            <a:ext cx="1635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청중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시민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관점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9902" y="4749918"/>
            <a:ext cx="10943898" cy="20073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481" y="4540988"/>
            <a:ext cx="6144897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 smtClean="0"/>
              <a:t>누군가의 계좌 개설 요청</a:t>
            </a:r>
            <a:r>
              <a:rPr lang="en-US" altLang="ko-KR" sz="2000" b="1" dirty="0" smtClean="0"/>
              <a:t>? </a:t>
            </a:r>
            <a:r>
              <a:rPr lang="ko-KR" altLang="en-US" sz="2000" b="1" dirty="0" smtClean="0"/>
              <a:t>의심</a:t>
            </a:r>
            <a:r>
              <a:rPr lang="en-US" altLang="ko-KR" sz="2000" b="1" dirty="0" smtClean="0"/>
              <a:t>! </a:t>
            </a:r>
            <a:r>
              <a:rPr lang="ko-KR" altLang="en-US" sz="2000" b="1" dirty="0" smtClean="0"/>
              <a:t>또 의심</a:t>
            </a:r>
            <a:r>
              <a:rPr lang="en-US" altLang="ko-KR" sz="2000" b="1" dirty="0" smtClean="0"/>
              <a:t>!!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6753" y="4896507"/>
            <a:ext cx="110159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금융사기이용계좌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대포통장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사용되어 의도가 없더라고 연루자가 되어 금융거래가 정지될 수 있음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인터넷은행의 금융사기 자금 입금 건수가 급격하게 증가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  </a:t>
            </a:r>
            <a:r>
              <a:rPr lang="ko-KR" altLang="en-US" dirty="0" smtClean="0">
                <a:sym typeface="Wingdings" panose="05000000000000000000" pitchFamily="2" charset="2"/>
              </a:rPr>
              <a:t>쉽게 계좌 개설이 가능한 </a:t>
            </a:r>
            <a:r>
              <a:rPr lang="ko-KR" alt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비대면 계좌</a:t>
            </a:r>
            <a:r>
              <a:rPr lang="ko-KR" altLang="en-US" dirty="0" smtClean="0">
                <a:sym typeface="Wingdings" panose="05000000000000000000" pitchFamily="2" charset="2"/>
              </a:rPr>
              <a:t>는 개설 전 한번 더 고민하기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>
                <a:sym typeface="Wingdings" panose="05000000000000000000" pitchFamily="2" charset="2"/>
              </a:rPr>
              <a:t>주식시장 활황 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증권사 계좌로 금융사기 입금 건수 증가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주식시장 호황일 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투자 사기에 유의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42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428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대응방안</a:t>
            </a:r>
            <a:endParaRPr lang="ko-KR" altLang="en-US" sz="4000" dirty="0"/>
          </a:p>
        </p:txBody>
      </p:sp>
      <p:sp>
        <p:nvSpPr>
          <p:cNvPr id="10" name="직사각형 9"/>
          <p:cNvSpPr/>
          <p:nvPr/>
        </p:nvSpPr>
        <p:spPr>
          <a:xfrm>
            <a:off x="409902" y="1688743"/>
            <a:ext cx="10943898" cy="204611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218" y="1488688"/>
            <a:ext cx="5331518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 smtClean="0"/>
              <a:t>비대면 </a:t>
            </a:r>
            <a:r>
              <a:rPr lang="ko-KR" altLang="en-US" sz="2000" b="1" dirty="0"/>
              <a:t>계좌 개설 </a:t>
            </a:r>
            <a:r>
              <a:rPr lang="ko-KR" altLang="en-US" sz="2000" b="1"/>
              <a:t>절차 </a:t>
            </a:r>
            <a:r>
              <a:rPr lang="ko-KR" altLang="en-US" sz="2000" b="1" smtClean="0"/>
              <a:t>강화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218" y="1915980"/>
            <a:ext cx="10446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(</a:t>
            </a:r>
            <a:r>
              <a:rPr lang="ko-KR" altLang="en-US" dirty="0" err="1"/>
              <a:t>금감원</a:t>
            </a:r>
            <a:r>
              <a:rPr lang="en-US" altLang="ko-KR" dirty="0"/>
              <a:t>) </a:t>
            </a:r>
            <a:r>
              <a:rPr lang="ko-KR" altLang="en-US" b="1" dirty="0" err="1">
                <a:solidFill>
                  <a:srgbClr val="0070C0"/>
                </a:solidFill>
              </a:rPr>
              <a:t>비대면계좌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</a:rPr>
              <a:t>개설시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본인인증을 강화하는 등 </a:t>
            </a:r>
            <a:r>
              <a:rPr lang="ko-KR" altLang="en-US" b="1" dirty="0">
                <a:solidFill>
                  <a:srgbClr val="0070C0"/>
                </a:solidFill>
              </a:rPr>
              <a:t>내부통제절차를 강화하도록 유도하고 </a:t>
            </a:r>
            <a:r>
              <a:rPr lang="ko-KR" altLang="en-US" dirty="0"/>
              <a:t>관련 모범사례를 전파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(</a:t>
            </a:r>
            <a:r>
              <a:rPr lang="ko-KR" altLang="en-US" dirty="0"/>
              <a:t>금융회사</a:t>
            </a:r>
            <a:r>
              <a:rPr lang="en-US" altLang="ko-KR" dirty="0"/>
              <a:t>) </a:t>
            </a:r>
            <a:r>
              <a:rPr lang="ko-KR" altLang="en-US" b="1" dirty="0" err="1">
                <a:solidFill>
                  <a:srgbClr val="0070C0"/>
                </a:solidFill>
              </a:rPr>
              <a:t>비대면계좌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</a:rPr>
              <a:t>개설시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/>
              <a:t>절차 강화</a:t>
            </a:r>
            <a:r>
              <a:rPr lang="en-US" altLang="ko-KR" b="1" dirty="0"/>
              <a:t> </a:t>
            </a:r>
            <a:r>
              <a:rPr lang="ko-KR" altLang="en-US" dirty="0"/>
              <a:t>및 금융사기관련 견고한 예방책 </a:t>
            </a:r>
            <a:r>
              <a:rPr lang="ko-KR" altLang="en-US" dirty="0" smtClean="0"/>
              <a:t>마련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 ※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사기이용계좌가 급격히 증가하는 </a:t>
            </a:r>
            <a:r>
              <a:rPr lang="ko-KR" altLang="en-US" b="1" dirty="0" smtClean="0">
                <a:solidFill>
                  <a:srgbClr val="0070C0"/>
                </a:solidFill>
              </a:rPr>
              <a:t>인터넷은행</a:t>
            </a:r>
            <a:r>
              <a:rPr lang="ko-KR" altLang="en-US" dirty="0" smtClean="0"/>
              <a:t>의 </a:t>
            </a:r>
            <a:r>
              <a:rPr lang="ko-KR" altLang="en-US" dirty="0"/>
              <a:t>금융사기 대응 절차 마련 시급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409902" y="5570973"/>
            <a:ext cx="10943898" cy="112960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4482" y="5334747"/>
            <a:ext cx="5331518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 smtClean="0"/>
              <a:t>취약 </a:t>
            </a:r>
            <a:r>
              <a:rPr lang="ko-KR" altLang="en-US" sz="2000" b="1" dirty="0"/>
              <a:t>연령대별 맞춤형 홍보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교육 실시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359" y="5743076"/>
            <a:ext cx="1044618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금융소비자 </a:t>
            </a:r>
            <a:r>
              <a:rPr lang="ko-KR" altLang="en-US" b="1" dirty="0" smtClean="0">
                <a:solidFill>
                  <a:srgbClr val="0070C0"/>
                </a:solidFill>
              </a:rPr>
              <a:t>연령별 특성</a:t>
            </a:r>
            <a:r>
              <a:rPr lang="en-US" altLang="ko-KR" b="1" dirty="0" smtClean="0">
                <a:solidFill>
                  <a:srgbClr val="0070C0"/>
                </a:solidFill>
              </a:rPr>
              <a:t>*</a:t>
            </a:r>
            <a:r>
              <a:rPr lang="ko-KR" altLang="en-US" dirty="0" smtClean="0"/>
              <a:t>에 </a:t>
            </a:r>
            <a:r>
              <a:rPr lang="ko-KR" altLang="en-US" dirty="0"/>
              <a:t>부합하는 맞춤형</a:t>
            </a:r>
            <a:r>
              <a:rPr lang="en-US" altLang="ko-KR" dirty="0"/>
              <a:t>(bespoke) </a:t>
            </a:r>
            <a:r>
              <a:rPr lang="ko-KR" altLang="en-US" dirty="0"/>
              <a:t>홍보</a:t>
            </a:r>
            <a:r>
              <a:rPr lang="en-US" altLang="ko-KR" dirty="0"/>
              <a:t>·</a:t>
            </a:r>
            <a:r>
              <a:rPr lang="ko-KR" altLang="en-US" dirty="0"/>
              <a:t> 실시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    *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금융사기에 </a:t>
            </a:r>
            <a:r>
              <a:rPr lang="ko-KR" altLang="en-US" sz="1500" b="1" dirty="0">
                <a:sym typeface="Wingdings" panose="05000000000000000000" pitchFamily="2" charset="2"/>
              </a:rPr>
              <a:t>취약한 </a:t>
            </a:r>
            <a:r>
              <a:rPr lang="en-US" altLang="ko-KR" sz="1500" b="1" dirty="0">
                <a:sym typeface="Wingdings" panose="05000000000000000000" pitchFamily="2" charset="2"/>
              </a:rPr>
              <a:t>20</a:t>
            </a:r>
            <a:r>
              <a:rPr lang="ko-KR" altLang="en-US" sz="1500" b="1" dirty="0">
                <a:sym typeface="Wingdings" panose="05000000000000000000" pitchFamily="2" charset="2"/>
              </a:rPr>
              <a:t>대 대상</a:t>
            </a:r>
            <a:r>
              <a:rPr lang="en-US" altLang="ko-KR" sz="1500" b="1" dirty="0">
                <a:sym typeface="Wingdings" panose="05000000000000000000" pitchFamily="2" charset="2"/>
              </a:rPr>
              <a:t>,</a:t>
            </a:r>
            <a:r>
              <a:rPr lang="ko-KR" altLang="en-US" sz="1500" b="1" dirty="0">
                <a:sym typeface="Wingdings" panose="05000000000000000000" pitchFamily="2" charset="2"/>
              </a:rPr>
              <a:t> </a:t>
            </a:r>
            <a:r>
              <a:rPr lang="en-US" altLang="ko-KR" sz="1500" b="1" dirty="0"/>
              <a:t>SNS·</a:t>
            </a:r>
            <a:r>
              <a:rPr lang="ko-KR" altLang="en-US" sz="1500" b="1" dirty="0"/>
              <a:t>온라인채널 등을 적극 활용한</a:t>
            </a:r>
            <a:r>
              <a:rPr lang="ko-KR" altLang="en-US" sz="1500" b="1" dirty="0">
                <a:sym typeface="Wingdings" panose="05000000000000000000" pitchFamily="2" charset="2"/>
              </a:rPr>
              <a:t> 금융 사기 교육 실시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31675" y="4055280"/>
            <a:ext cx="10943898" cy="112960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6255" y="3846350"/>
            <a:ext cx="5331518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/>
              <a:t>○ </a:t>
            </a:r>
            <a:r>
              <a:rPr lang="ko-KR" altLang="en-US" sz="2000" b="1" smtClean="0"/>
              <a:t>주식계좌 이용 금융사기 대응 필요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91358" y="4201869"/>
            <a:ext cx="1101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금감원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주식계좌 개설 시 증권사의 내부통제절차 강화 유도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주식시장 활황 시 </a:t>
            </a:r>
            <a:r>
              <a:rPr lang="ko-KR" altLang="en-US" dirty="0" smtClean="0"/>
              <a:t>감독 강화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(</a:t>
            </a:r>
            <a:r>
              <a:rPr lang="ko-KR" altLang="en-US" dirty="0" smtClean="0"/>
              <a:t>증권사</a:t>
            </a:r>
            <a:r>
              <a:rPr lang="en-US" altLang="ko-KR" dirty="0" smtClean="0"/>
              <a:t>) </a:t>
            </a:r>
            <a:r>
              <a:rPr lang="ko-KR" altLang="en-US" b="1" dirty="0">
                <a:solidFill>
                  <a:srgbClr val="0070C0"/>
                </a:solidFill>
              </a:rPr>
              <a:t>주식시장 활황 </a:t>
            </a:r>
            <a:r>
              <a:rPr lang="ko-KR" altLang="en-US" b="1" dirty="0" smtClean="0">
                <a:solidFill>
                  <a:srgbClr val="0070C0"/>
                </a:solidFill>
              </a:rPr>
              <a:t>시에도 </a:t>
            </a:r>
            <a:r>
              <a:rPr lang="ko-KR" altLang="en-US" dirty="0" smtClean="0"/>
              <a:t>충분한 절차를 거쳐 증권 계좌 개설되도록 금융사기에 대한 대응 필요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10342455" y="68439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금융기관 관점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236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</a:rPr>
              <a:t>대응방안</a:t>
            </a:r>
            <a:endParaRPr lang="ko-KR" altLang="en-US" sz="4000" dirty="0"/>
          </a:p>
        </p:txBody>
      </p:sp>
      <p:sp>
        <p:nvSpPr>
          <p:cNvPr id="10" name="직사각형 9"/>
          <p:cNvSpPr/>
          <p:nvPr/>
        </p:nvSpPr>
        <p:spPr>
          <a:xfrm>
            <a:off x="409902" y="1702203"/>
            <a:ext cx="10943898" cy="204611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218" y="1502148"/>
            <a:ext cx="6595542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 smtClean="0"/>
              <a:t>메신저</a:t>
            </a:r>
            <a:r>
              <a:rPr lang="en-US" altLang="ko-KR" sz="2000" b="1" dirty="0" smtClean="0"/>
              <a:t>,  SMS </a:t>
            </a:r>
            <a:r>
              <a:rPr lang="ko-KR" altLang="en-US" sz="2000" b="1" dirty="0" err="1" smtClean="0"/>
              <a:t>피싱</a:t>
            </a:r>
            <a:r>
              <a:rPr lang="ko-KR" altLang="en-US" sz="2000" b="1" dirty="0" smtClean="0"/>
              <a:t> 등 주요 사기수법 대응 강화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218" y="1929440"/>
            <a:ext cx="10446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피해자의 신분증 및 금융거래정보를 탈취하여 다양한 방법으로 자금을 편취하는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피싱</a:t>
            </a:r>
            <a:r>
              <a:rPr lang="ko-KR" altLang="en-US" dirty="0" smtClean="0"/>
              <a:t> 방법에 대해 언론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금융기관 등을 통해 집중 홍보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사회적 관심도가 높은 </a:t>
            </a:r>
            <a:r>
              <a:rPr lang="ko-KR" altLang="en-US" b="1" dirty="0" smtClean="0">
                <a:solidFill>
                  <a:srgbClr val="0070C0"/>
                </a:solidFill>
              </a:rPr>
              <a:t>이슈사항</a:t>
            </a:r>
            <a:r>
              <a:rPr lang="ko-KR" altLang="en-US" dirty="0" smtClean="0"/>
              <a:t>을 정리하여 신종수법이 출현하기 전 미리 예방 대책 강구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원격조종앱을</a:t>
            </a:r>
            <a:r>
              <a:rPr lang="ko-KR" altLang="en-US" dirty="0" smtClean="0"/>
              <a:t> 이용하는 사례 증가에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비대면 금융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원격조종 프로그램 차단 기술 적용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0342455" y="68439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금융기관 관점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2602" y="4343803"/>
            <a:ext cx="10943898" cy="204611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40918" y="4143748"/>
            <a:ext cx="6582842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○ </a:t>
            </a:r>
            <a:r>
              <a:rPr lang="ko-KR" altLang="en-US" sz="2000" b="1" dirty="0" smtClean="0"/>
              <a:t>취약 시점 및 키워드를 고려한 대고객 안내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0918" y="4571040"/>
            <a:ext cx="1044618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 금융사기 피해가 많은 </a:t>
            </a:r>
            <a:r>
              <a:rPr lang="ko-KR" altLang="en-US" b="1" dirty="0" smtClean="0">
                <a:solidFill>
                  <a:srgbClr val="0070C0"/>
                </a:solidFill>
              </a:rPr>
              <a:t>시점 전 후</a:t>
            </a:r>
            <a:r>
              <a:rPr lang="en-US" altLang="ko-KR" b="1" dirty="0" smtClean="0">
                <a:solidFill>
                  <a:srgbClr val="0070C0"/>
                </a:solidFill>
              </a:rPr>
              <a:t>*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피싱</a:t>
            </a:r>
            <a:r>
              <a:rPr lang="ko-KR" altLang="en-US" dirty="0" smtClean="0"/>
              <a:t> 수법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현황 등을 기재하여 주의 촉구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예방차원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 </a:t>
            </a:r>
            <a:r>
              <a:rPr lang="en-US" altLang="ko-KR" sz="1500" b="1" dirty="0" smtClean="0"/>
              <a:t>  * </a:t>
            </a:r>
            <a:r>
              <a:rPr lang="ko-KR" altLang="en-US" sz="1500" b="1" dirty="0" smtClean="0"/>
              <a:t>연 초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선거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명절과 같은 연휴</a:t>
            </a:r>
            <a:endParaRPr lang="en-US" altLang="ko-KR" sz="15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사회적 이슈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트렌드를</a:t>
            </a:r>
            <a:r>
              <a:rPr lang="ko-KR" altLang="en-US" dirty="0" smtClean="0"/>
              <a:t> 감안하여 현혹되기 쉬운 키워드 안내 및 주의 문자 발송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6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74126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금융사기</a:t>
            </a:r>
            <a:r>
              <a:rPr lang="en-US" altLang="ko-KR" sz="4000" b="1" dirty="0">
                <a:solidFill>
                  <a:schemeClr val="bg1"/>
                </a:solidFill>
              </a:rPr>
              <a:t>, </a:t>
            </a:r>
            <a:r>
              <a:rPr lang="ko-KR" altLang="en-US" sz="4000" b="1" dirty="0">
                <a:solidFill>
                  <a:schemeClr val="bg1"/>
                </a:solidFill>
              </a:rPr>
              <a:t>이대로 막을 수 없나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194012"/>
              </p:ext>
            </p:extLst>
          </p:nvPr>
        </p:nvGraphicFramePr>
        <p:xfrm>
          <a:off x="98425" y="1224493"/>
          <a:ext cx="5984875" cy="552873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984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5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/>
                        <a:t> 추진 </a:t>
                      </a:r>
                      <a:r>
                        <a:rPr lang="ko-KR" altLang="en-US" sz="2400" dirty="0"/>
                        <a:t>필요성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63436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err="1">
                          <a:latin typeface="+mn-lt"/>
                        </a:rPr>
                        <a:t>보이스피싱</a:t>
                      </a:r>
                      <a:r>
                        <a:rPr lang="en-US" altLang="ko-KR" sz="1800" dirty="0">
                          <a:latin typeface="+mn-lt"/>
                        </a:rPr>
                        <a:t>, </a:t>
                      </a:r>
                      <a:r>
                        <a:rPr lang="ko-KR" altLang="en-US" sz="1800" dirty="0" err="1">
                          <a:latin typeface="+mn-lt"/>
                        </a:rPr>
                        <a:t>스미싱</a:t>
                      </a:r>
                      <a:r>
                        <a:rPr lang="en-US" altLang="ko-KR" sz="1800" dirty="0">
                          <a:latin typeface="+mn-lt"/>
                        </a:rPr>
                        <a:t>, </a:t>
                      </a:r>
                      <a:r>
                        <a:rPr lang="ko-KR" altLang="en-US" sz="1800" dirty="0" err="1">
                          <a:latin typeface="+mn-lt"/>
                        </a:rPr>
                        <a:t>파밍</a:t>
                      </a:r>
                      <a:r>
                        <a:rPr lang="ko-KR" altLang="en-US" sz="1800" dirty="0">
                          <a:latin typeface="+mn-lt"/>
                        </a:rPr>
                        <a:t> 등 금융 사기의 수법이</a:t>
                      </a:r>
                      <a:endParaRPr lang="en-US" altLang="ko-KR" sz="1800" dirty="0">
                        <a:latin typeface="+mn-lt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800" baseline="0" dirty="0">
                          <a:latin typeface="+mn-lt"/>
                        </a:rPr>
                        <a:t>   </a:t>
                      </a:r>
                      <a:r>
                        <a:rPr lang="ko-KR" altLang="en-US" sz="1800" dirty="0">
                          <a:latin typeface="+mn-lt"/>
                        </a:rPr>
                        <a:t>고도화 되는 현재</a:t>
                      </a:r>
                      <a:r>
                        <a:rPr lang="en-US" altLang="ko-KR" sz="1800" dirty="0">
                          <a:latin typeface="+mn-lt"/>
                        </a:rPr>
                        <a:t>, </a:t>
                      </a:r>
                      <a:r>
                        <a:rPr lang="ko-KR" altLang="en-US" sz="1800" dirty="0">
                          <a:latin typeface="+mn-lt"/>
                        </a:rPr>
                        <a:t>피해 대상과 금액 여전히 증가중임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2" y="5606534"/>
            <a:ext cx="5907030" cy="1112785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2" y="3613423"/>
            <a:ext cx="5907030" cy="1103010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2" y="2519600"/>
            <a:ext cx="5907030" cy="1032118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3" y="4553158"/>
            <a:ext cx="5907030" cy="94310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543021" y="1957589"/>
            <a:ext cx="6631650" cy="4520484"/>
            <a:chOff x="5581658" y="1957589"/>
            <a:chExt cx="6631650" cy="4520484"/>
          </a:xfrm>
        </p:grpSpPr>
        <p:pic>
          <p:nvPicPr>
            <p:cNvPr id="21" name="그림 20" descr="화면 캡처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227" y="4422024"/>
              <a:ext cx="5698277" cy="889221"/>
            </a:xfrm>
            <a:prstGeom prst="rect">
              <a:avLst/>
            </a:prstGeom>
          </p:spPr>
        </p:pic>
        <p:pic>
          <p:nvPicPr>
            <p:cNvPr id="14" name="그림 13" descr="화면 캡처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0" y="2108147"/>
              <a:ext cx="5853608" cy="1254344"/>
            </a:xfrm>
            <a:prstGeom prst="rect">
              <a:avLst/>
            </a:prstGeom>
          </p:spPr>
        </p:pic>
        <p:pic>
          <p:nvPicPr>
            <p:cNvPr id="16" name="그림 15" descr="화면 캡처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0" y="3373787"/>
              <a:ext cx="4342643" cy="976182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>
              <a:off x="5581658" y="3580842"/>
              <a:ext cx="778042" cy="5840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화면 캡처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226" y="5422381"/>
              <a:ext cx="4505954" cy="952633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359700" y="1957589"/>
              <a:ext cx="5832300" cy="4520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031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결론</a:t>
            </a:r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87" y="1475512"/>
            <a:ext cx="4907826" cy="49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8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데이터 시각화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8881"/>
            <a:ext cx="12192000" cy="594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8218" y="21835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배운점</a:t>
            </a:r>
            <a:endParaRPr lang="ko-KR" altLang="en-US" sz="4000" dirty="0"/>
          </a:p>
        </p:txBody>
      </p:sp>
      <p:sp>
        <p:nvSpPr>
          <p:cNvPr id="10" name="직사각형 9"/>
          <p:cNvSpPr/>
          <p:nvPr/>
        </p:nvSpPr>
        <p:spPr>
          <a:xfrm>
            <a:off x="130502" y="1439648"/>
            <a:ext cx="11628682" cy="8003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8818" y="1239593"/>
            <a:ext cx="1187374" cy="40249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최대훈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8818" y="1676569"/>
            <a:ext cx="104461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So WHAT? </a:t>
            </a:r>
            <a:r>
              <a:rPr lang="ko-KR" altLang="en-US" dirty="0"/>
              <a:t>무엇을 말하고 싶은가</a:t>
            </a:r>
            <a:r>
              <a:rPr lang="en-US" altLang="ko-KR" dirty="0"/>
              <a:t>? </a:t>
            </a:r>
            <a:r>
              <a:rPr lang="ko-KR" altLang="en-US" dirty="0"/>
              <a:t>이야기의 청중을 설정하는 것이 가장 중요함을</a:t>
            </a:r>
            <a:r>
              <a:rPr lang="en-US" altLang="ko-KR" dirty="0"/>
              <a:t> </a:t>
            </a:r>
            <a:r>
              <a:rPr lang="ko-KR" altLang="en-US" dirty="0"/>
              <a:t>깨닫게 되었다</a:t>
            </a:r>
            <a:r>
              <a:rPr lang="en-US" altLang="ko-KR" dirty="0"/>
              <a:t>. </a:t>
            </a:r>
            <a:r>
              <a:rPr lang="ko-KR" altLang="en-US" dirty="0"/>
              <a:t>  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30502" y="2520717"/>
            <a:ext cx="11628682" cy="8003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8818" y="2812502"/>
            <a:ext cx="11410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시각화방식이 인사이트를 효율적으로 전달할 수 있을까를 끊임없이 고민할 수 있었던 시간이었습니다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30502" y="3599247"/>
            <a:ext cx="11628682" cy="8003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8818" y="3841604"/>
            <a:ext cx="11759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직접해보아야 실력이 는다는 것을 느꼈고</a:t>
            </a:r>
            <a:r>
              <a:rPr lang="en-US" altLang="ko-KR" smtClean="0"/>
              <a:t>, </a:t>
            </a:r>
            <a:r>
              <a:rPr lang="ko-KR" altLang="en-US" smtClean="0"/>
              <a:t>실무에서도 꾸준히 활용하여 분석 능력을 기르고 싶습니다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r>
              <a:rPr lang="en-US" altLang="ko-KR" smtClean="0"/>
              <a:t> </a:t>
            </a:r>
            <a:r>
              <a:rPr lang="ko-KR" altLang="en-US" smtClean="0"/>
              <a:t>   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30502" y="4713703"/>
            <a:ext cx="11628682" cy="8003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48818" y="5005488"/>
            <a:ext cx="112073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관점에 따라 분석 결과는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다를 수 있기 때문에 다양한 시각으로 문제를 바라볼 수 있었던 시간이었습니다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30502" y="5863240"/>
            <a:ext cx="11628682" cy="8003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8818" y="3434297"/>
            <a:ext cx="1187374" cy="40011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정은지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48818" y="4568391"/>
            <a:ext cx="1187374" cy="40249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박동현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48818" y="2355767"/>
            <a:ext cx="1187374" cy="40249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김은민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8818" y="5711274"/>
            <a:ext cx="1187374" cy="40249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</a:t>
            </a:r>
            <a:r>
              <a:rPr lang="ko-KR" altLang="en-US" sz="2000" b="1" dirty="0" smtClean="0"/>
              <a:t>건호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0348" y="6104067"/>
            <a:ext cx="112073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주제 선정 및 기획단계의 중요성을 느꼈고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논리를  펼치기 위해 데이터만한 무기가 없음을 느꼈습니다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4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659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2711670" y="1122362"/>
            <a:ext cx="6747640" cy="4505927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99544" y="3044337"/>
            <a:ext cx="6044455" cy="661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Thank You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51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74126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금융사기</a:t>
            </a:r>
            <a:r>
              <a:rPr lang="en-US" altLang="ko-KR" sz="4000" b="1" dirty="0">
                <a:solidFill>
                  <a:schemeClr val="bg1"/>
                </a:solidFill>
              </a:rPr>
              <a:t>, </a:t>
            </a:r>
            <a:r>
              <a:rPr lang="ko-KR" altLang="en-US" sz="4000" b="1" dirty="0">
                <a:solidFill>
                  <a:schemeClr val="bg1"/>
                </a:solidFill>
              </a:rPr>
              <a:t>이대로 막을 수 없나</a:t>
            </a:r>
            <a:r>
              <a:rPr lang="en-US" altLang="ko-KR" sz="4000" b="1" dirty="0">
                <a:solidFill>
                  <a:schemeClr val="bg1"/>
                </a:solidFill>
              </a:rPr>
              <a:t>?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622903"/>
              </p:ext>
            </p:extLst>
          </p:nvPr>
        </p:nvGraphicFramePr>
        <p:xfrm>
          <a:off x="6124086" y="1219201"/>
          <a:ext cx="5984875" cy="55358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984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95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분석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6627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주요 사기수법에 대한 대응 강화</a:t>
                      </a:r>
                      <a:endParaRPr lang="en-US" altLang="ko-KR" sz="1800" dirty="0"/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 → 사기피해 계층 심층 분석을 통한 객관적 사례 제공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 → 취약 연령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지역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성별 도출 피해확산 예방노력</a:t>
                      </a:r>
                      <a:endParaRPr lang="en-US" altLang="ko-KR" sz="1800" dirty="0"/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 → 연도별 주요</a:t>
                      </a:r>
                      <a:r>
                        <a:rPr lang="ko-KR" altLang="en-US" sz="1800" baseline="0" dirty="0"/>
                        <a:t> </a:t>
                      </a:r>
                      <a:r>
                        <a:rPr lang="ko-KR" altLang="en-US" sz="1800" dirty="0"/>
                        <a:t>이슈 관련피해 현황 분석을 통한 </a:t>
                      </a:r>
                      <a:endParaRPr lang="en-US" altLang="ko-KR" sz="1800" dirty="0"/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/>
                        <a:t>     </a:t>
                      </a:r>
                      <a:r>
                        <a:rPr lang="ko-KR" altLang="en-US" sz="1800" dirty="0"/>
                        <a:t>유형별 예방 방법 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698558"/>
              </p:ext>
            </p:extLst>
          </p:nvPr>
        </p:nvGraphicFramePr>
        <p:xfrm>
          <a:off x="89416" y="1224492"/>
          <a:ext cx="5984875" cy="553053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984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42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분석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6627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 smtClean="0"/>
                        <a:t>크롤링 한 </a:t>
                      </a:r>
                      <a:r>
                        <a:rPr lang="ko-KR" altLang="en-US" sz="1800" dirty="0"/>
                        <a:t>데이터 키워드 분석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뉴스기사</a:t>
                      </a:r>
                      <a:r>
                        <a:rPr lang="en-US" altLang="ko-KR" sz="1800" dirty="0"/>
                        <a:t>)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연령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지역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성별 피해 현황 분석 및 시각화</a:t>
                      </a:r>
                      <a:endParaRPr lang="en-US" altLang="ko-KR" sz="1800" dirty="0"/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/>
                        <a:t>입금 수단별 피해 현황 분석 및 시각화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/>
                        <a:t>평균 피해금액 분석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사기 수법 유형별 분석 및 시각화</a:t>
                      </a:r>
                      <a:endParaRPr lang="en-US" altLang="ko-KR" sz="1800" dirty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/>
                        <a:t>SMS </a:t>
                      </a:r>
                      <a:r>
                        <a:rPr lang="ko-KR" altLang="en-US" sz="1800" dirty="0" err="1" smtClean="0"/>
                        <a:t>스팸</a:t>
                      </a:r>
                      <a:r>
                        <a:rPr lang="ko-KR" altLang="en-US" sz="1800" dirty="0" smtClean="0"/>
                        <a:t> 문자 </a:t>
                      </a:r>
                      <a:r>
                        <a:rPr lang="ko-KR" altLang="en-US" sz="1800" dirty="0"/>
                        <a:t>키워드 분석</a:t>
                      </a:r>
                      <a:endParaRPr lang="en-US" altLang="ko-KR" sz="1800" dirty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/>
                        <a:t>연도별 금융사기 이슈 현황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6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키워드 트렌드</a:t>
            </a:r>
            <a:endParaRPr lang="ko-KR" altLang="en-US" sz="4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996" y="1801051"/>
            <a:ext cx="7746520" cy="45571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28880" y="1277831"/>
            <a:ext cx="309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800" dirty="0">
                <a:latin typeface="+mj-lt"/>
              </a:rPr>
              <a:t>&lt;</a:t>
            </a:r>
            <a:r>
              <a:rPr lang="ko-KR" altLang="en-US" sz="1600" b="1" dirty="0">
                <a:latin typeface="+mj-lt"/>
              </a:rPr>
              <a:t>네이버 지면 기사 건수</a:t>
            </a:r>
            <a:r>
              <a:rPr lang="en-US" altLang="ko-KR" sz="1600" b="1" dirty="0">
                <a:latin typeface="+mj-lt"/>
              </a:rPr>
              <a:t>&gt;</a:t>
            </a:r>
            <a:endParaRPr lang="ko-KR" altLang="en-US" sz="1600" b="1" dirty="0">
              <a:latin typeface="+mj-lt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678838" y="1277831"/>
            <a:ext cx="2199737" cy="758267"/>
            <a:chOff x="7869116" y="1290210"/>
            <a:chExt cx="3351299" cy="1116473"/>
          </a:xfrm>
        </p:grpSpPr>
        <p:sp>
          <p:nvSpPr>
            <p:cNvPr id="28" name="직사각형 27"/>
            <p:cNvSpPr/>
            <p:nvPr/>
          </p:nvSpPr>
          <p:spPr>
            <a:xfrm>
              <a:off x="7869116" y="1290210"/>
              <a:ext cx="3351299" cy="1116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거</a:t>
              </a: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952472" y="1387698"/>
              <a:ext cx="3235616" cy="1018985"/>
              <a:chOff x="220414" y="1208199"/>
              <a:chExt cx="3738844" cy="113476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414" y="1208199"/>
                <a:ext cx="1874189" cy="604581"/>
              </a:xfrm>
              <a:prstGeom prst="rect">
                <a:avLst/>
              </a:prstGeom>
              <a:solidFill>
                <a:srgbClr val="EBEBEB"/>
              </a:solidFill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7"/>
              <a:srcRect l="1423" r="-1"/>
              <a:stretch/>
            </p:blipFill>
            <p:spPr>
              <a:xfrm>
                <a:off x="2265866" y="1208199"/>
                <a:ext cx="1630650" cy="53116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8"/>
              <a:srcRect l="3752"/>
              <a:stretch/>
            </p:blipFill>
            <p:spPr>
              <a:xfrm>
                <a:off x="225692" y="1649467"/>
                <a:ext cx="1817803" cy="645460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9"/>
              <a:srcRect l="5873" r="8083"/>
              <a:stretch/>
            </p:blipFill>
            <p:spPr>
              <a:xfrm>
                <a:off x="2265867" y="1763225"/>
                <a:ext cx="1693391" cy="579734"/>
              </a:xfrm>
              <a:prstGeom prst="rect">
                <a:avLst/>
              </a:prstGeom>
            </p:spPr>
          </p:pic>
        </p:grpSp>
      </p:grpSp>
      <p:sp>
        <p:nvSpPr>
          <p:cNvPr id="33" name="TextBox 32"/>
          <p:cNvSpPr txBox="1"/>
          <p:nvPr/>
        </p:nvSpPr>
        <p:spPr>
          <a:xfrm>
            <a:off x="4337787" y="6438813"/>
            <a:ext cx="3091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키워드 </a:t>
            </a:r>
            <a:r>
              <a:rPr lang="en-US" altLang="ko-KR" sz="1600" b="1" dirty="0">
                <a:latin typeface="+mj-lt"/>
              </a:rPr>
              <a:t>= ‘</a:t>
            </a:r>
            <a:r>
              <a:rPr lang="ko-KR" altLang="en-US" sz="1600" b="1" dirty="0">
                <a:latin typeface="+mj-lt"/>
              </a:rPr>
              <a:t>금융사기</a:t>
            </a:r>
            <a:r>
              <a:rPr lang="en-US" altLang="ko-KR" sz="1600" b="1" dirty="0">
                <a:latin typeface="+mj-lt"/>
              </a:rPr>
              <a:t>＇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7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29306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>
                <a:solidFill>
                  <a:schemeClr val="bg1"/>
                </a:solidFill>
                <a:latin typeface="+mn-ea"/>
              </a:rPr>
              <a:t>연관어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분석</a:t>
            </a:r>
            <a:endParaRPr lang="ko-KR" altLang="en-US" sz="4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1887" y="1303448"/>
            <a:ext cx="11670113" cy="4365832"/>
            <a:chOff x="521887" y="1303448"/>
            <a:chExt cx="11357655" cy="509383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77" t="12310" r="14773" b="12879"/>
            <a:stretch/>
          </p:blipFill>
          <p:spPr>
            <a:xfrm>
              <a:off x="521887" y="1491073"/>
              <a:ext cx="6109757" cy="4685417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3331113" y="1775621"/>
              <a:ext cx="1814946" cy="1296351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꺾인 연결선 18"/>
            <p:cNvCxnSpPr/>
            <p:nvPr/>
          </p:nvCxnSpPr>
          <p:spPr>
            <a:xfrm flipV="1">
              <a:off x="5146059" y="1491072"/>
              <a:ext cx="1969699" cy="109959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4816698" y="4846452"/>
              <a:ext cx="1814946" cy="1330036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꺾인 연결선 9"/>
            <p:cNvCxnSpPr>
              <a:stCxn id="9" idx="3"/>
            </p:cNvCxnSpPr>
            <p:nvPr/>
          </p:nvCxnSpPr>
          <p:spPr>
            <a:xfrm flipV="1">
              <a:off x="6631644" y="5076507"/>
              <a:ext cx="1029789" cy="43496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rcRect l="2992"/>
            <a:stretch/>
          </p:blipFill>
          <p:spPr>
            <a:xfrm>
              <a:off x="7286586" y="1303448"/>
              <a:ext cx="4592956" cy="75647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78069" y="2059928"/>
              <a:ext cx="4060508" cy="60220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1433" y="5076506"/>
              <a:ext cx="4143953" cy="80411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791812" y="5835586"/>
              <a:ext cx="3883193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 </a:t>
              </a:r>
              <a:r>
                <a:rPr lang="ko-KR" altLang="en-US" sz="1050" b="1" dirty="0">
                  <a:latin typeface="+mj-lt"/>
                </a:rPr>
                <a:t>전화가로채기 </a:t>
              </a:r>
              <a:r>
                <a:rPr lang="en-US" altLang="ko-KR" sz="1050" b="1" dirty="0">
                  <a:latin typeface="+mj-lt"/>
                </a:rPr>
                <a:t>: </a:t>
              </a:r>
              <a:r>
                <a:rPr lang="ko-KR" altLang="en-US" sz="1050" b="1" dirty="0">
                  <a:latin typeface="+mj-lt"/>
                </a:rPr>
                <a:t>정상적으로 전화를 해도 보이스피싱    </a:t>
              </a:r>
              <a:endParaRPr lang="en-US" altLang="ko-KR" sz="1050" b="1" dirty="0">
                <a:latin typeface="+mj-lt"/>
              </a:endParaRPr>
            </a:p>
            <a:p>
              <a:r>
                <a:rPr lang="en-US" altLang="ko-KR" sz="1050" b="1" dirty="0">
                  <a:latin typeface="+mj-lt"/>
                </a:rPr>
                <a:t>                      </a:t>
              </a:r>
              <a:r>
                <a:rPr lang="ko-KR" altLang="en-US" sz="1050" b="1" dirty="0">
                  <a:latin typeface="+mj-lt"/>
                </a:rPr>
                <a:t>조직 쪽으로 연결되어 돈을 뺏는 사기 수법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72618" y="5744723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5374" y="5837391"/>
            <a:ext cx="1175442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전화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예방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대출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보이스피싱 단어 </a:t>
            </a:r>
            <a:r>
              <a:rPr lang="ko-KR" altLang="en-US" sz="1500" b="1" dirty="0" err="1" smtClean="0"/>
              <a:t>언급량</a:t>
            </a:r>
            <a:r>
              <a:rPr lang="ko-KR" altLang="en-US" sz="1500" b="1" dirty="0" smtClean="0"/>
              <a:t> 많음 </a:t>
            </a:r>
            <a:endParaRPr lang="en-US" altLang="ko-KR" sz="15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특이 단어 </a:t>
            </a:r>
            <a:r>
              <a:rPr lang="en-US" altLang="ko-KR" sz="1500" b="1" dirty="0" smtClean="0"/>
              <a:t>: </a:t>
            </a:r>
            <a:r>
              <a:rPr lang="ko-KR" altLang="en-US" sz="1500" b="1" dirty="0" smtClean="0"/>
              <a:t>경남 </a:t>
            </a:r>
            <a:r>
              <a:rPr lang="en-US" altLang="ko-KR" sz="1500" b="1" dirty="0" smtClean="0"/>
              <a:t>(</a:t>
            </a:r>
            <a:r>
              <a:rPr lang="ko-KR" altLang="en-US" sz="1500" b="1" dirty="0" smtClean="0"/>
              <a:t>대기업 사칭한 전화금융사기 사건 때문</a:t>
            </a:r>
            <a:r>
              <a:rPr lang="en-US" altLang="ko-KR" sz="1500" b="1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54802" y="478460"/>
            <a:ext cx="309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+mj-lt"/>
              </a:rPr>
              <a:t>&lt;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기사 제목 워드클라우드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&gt;</a:t>
            </a:r>
            <a:endParaRPr lang="ko-KR" alt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56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1"/>
            <a:ext cx="12192000" cy="5943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218" y="218350"/>
            <a:ext cx="74478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사람들은 어디에 현혹되는걸까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43" y="1387443"/>
            <a:ext cx="6059674" cy="52888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9538" y="6436362"/>
            <a:ext cx="27903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패키지 </a:t>
            </a:r>
            <a:r>
              <a:rPr lang="en-US" altLang="ko-KR" sz="1200" b="1" dirty="0"/>
              <a:t>NetworkX </a:t>
            </a:r>
            <a:r>
              <a:rPr lang="ko-KR" altLang="en-US" sz="1200" b="1" dirty="0"/>
              <a:t>활용</a:t>
            </a:r>
            <a:r>
              <a:rPr lang="en-US" altLang="ko-KR" sz="1200" b="1" dirty="0"/>
              <a:t>]-</a:t>
            </a:r>
            <a:r>
              <a:rPr lang="ko-KR" altLang="en-US" sz="1200" b="1" dirty="0"/>
              <a:t>관계도 분석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410143" y="1145671"/>
            <a:ext cx="3781857" cy="2926500"/>
            <a:chOff x="8098020" y="1"/>
            <a:chExt cx="4093979" cy="32383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rcRect l="8769" t="2934" r="3660" b="10187"/>
            <a:stretch/>
          </p:blipFill>
          <p:spPr>
            <a:xfrm>
              <a:off x="8098020" y="1"/>
              <a:ext cx="4093979" cy="32383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64795" y="183020"/>
              <a:ext cx="3757871" cy="681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j-lt"/>
                </a:rPr>
                <a:t>‘</a:t>
              </a:r>
              <a:r>
                <a:rPr lang="ko-KR" altLang="en-US" sz="1500" b="1" dirty="0">
                  <a:latin typeface="+mj-lt"/>
                </a:rPr>
                <a:t>데이팅 앱</a:t>
              </a:r>
              <a:r>
                <a:rPr lang="en-US" altLang="ko-KR" sz="1500" b="1" dirty="0">
                  <a:latin typeface="+mj-lt"/>
                </a:rPr>
                <a:t>‘ </a:t>
              </a:r>
              <a:r>
                <a:rPr lang="ko-KR" altLang="en-US" sz="1500" b="1" dirty="0">
                  <a:latin typeface="+mj-lt"/>
                </a:rPr>
                <a:t>악용 신종 금융사기 주의</a:t>
              </a:r>
              <a:endParaRPr lang="en-US" altLang="ko-KR" sz="1500" b="1" dirty="0">
                <a:latin typeface="+mj-lt"/>
              </a:endParaRPr>
            </a:p>
            <a:p>
              <a:endParaRPr lang="en-US" altLang="ko-KR" sz="600" dirty="0">
                <a:latin typeface="+mj-lt"/>
              </a:endParaRPr>
            </a:p>
            <a:p>
              <a:r>
                <a:rPr lang="en-US" altLang="ko-KR" sz="1300" dirty="0">
                  <a:latin typeface="+mj-lt"/>
                </a:rPr>
                <a:t> SBS </a:t>
              </a:r>
              <a:r>
                <a:rPr lang="ko-KR" altLang="en-US" sz="1300" dirty="0">
                  <a:latin typeface="+mj-lt"/>
                </a:rPr>
                <a:t>뉴스</a:t>
              </a:r>
              <a:r>
                <a:rPr lang="en-US" altLang="ko-KR" sz="1300" dirty="0">
                  <a:latin typeface="+mj-lt"/>
                </a:rPr>
                <a:t>/ 2022-01-25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33919" y="1166258"/>
              <a:ext cx="4058080" cy="64633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lt"/>
                </a:rPr>
                <a:t>‘</a:t>
              </a:r>
              <a:r>
                <a:rPr lang="ko-KR" altLang="en-US" sz="1200" dirty="0">
                  <a:latin typeface="+mj-lt"/>
                </a:rPr>
                <a:t>데이팅 앱</a:t>
              </a:r>
              <a:r>
                <a:rPr lang="en-US" altLang="ko-KR" sz="1200" dirty="0">
                  <a:latin typeface="+mj-lt"/>
                </a:rPr>
                <a:t>’</a:t>
              </a:r>
              <a:r>
                <a:rPr lang="ko-KR" altLang="en-US" sz="1200" dirty="0">
                  <a:latin typeface="+mj-lt"/>
                </a:rPr>
                <a:t>상에서 이성의 호감을 얻은 후 가상자산 투자 등을 빌미로 금전을 편취</a:t>
              </a:r>
              <a:r>
                <a:rPr lang="en-US" altLang="ko-KR" sz="1200" dirty="0">
                  <a:latin typeface="+mj-lt"/>
                </a:rPr>
                <a:t>.. </a:t>
              </a:r>
              <a:r>
                <a:rPr lang="ko-KR" altLang="en-US" sz="1200" dirty="0">
                  <a:latin typeface="+mj-lt"/>
                </a:rPr>
                <a:t>함께 여행을 가고 싶다며 접근해 외환투자를 유도하여 갈취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264795" y="1812589"/>
              <a:ext cx="3307123" cy="1265892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80832" y="2087720"/>
              <a:ext cx="1447800" cy="276999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j-lt"/>
                </a:rPr>
                <a:t>키워드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264795" y="2364719"/>
              <a:ext cx="833485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데이팅앱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265055" y="2364719"/>
              <a:ext cx="833485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가상자산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0265315" y="2364719"/>
              <a:ext cx="833485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암호화폐</a:t>
              </a:r>
              <a:endParaRPr lang="en-US" altLang="ko-KR" sz="11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8264794" y="2697325"/>
              <a:ext cx="833485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외환선물</a:t>
              </a:r>
              <a:endParaRPr lang="en-US" altLang="ko-KR" sz="11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9265054" y="2690389"/>
              <a:ext cx="833485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여행</a:t>
              </a:r>
              <a:endParaRPr lang="en-US" altLang="ko-KR" sz="1100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1257770" y="2364719"/>
              <a:ext cx="622820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주식</a:t>
              </a:r>
              <a:endParaRPr lang="en-US" altLang="ko-KR" sz="11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410143" y="3927719"/>
            <a:ext cx="3781857" cy="2930281"/>
            <a:chOff x="8098020" y="1"/>
            <a:chExt cx="4093979" cy="323832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/>
            <a:srcRect l="8769" t="2934" r="3660" b="10187"/>
            <a:stretch/>
          </p:blipFill>
          <p:spPr>
            <a:xfrm>
              <a:off x="8098020" y="1"/>
              <a:ext cx="4093979" cy="323832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133920" y="183019"/>
              <a:ext cx="4058079" cy="663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j-lt"/>
                </a:rPr>
                <a:t>‘</a:t>
              </a:r>
              <a:r>
                <a:rPr lang="ko-KR" altLang="en-US" sz="1500" b="1" dirty="0">
                  <a:latin typeface="+mj-lt"/>
                </a:rPr>
                <a:t>나 성폭행 당했어</a:t>
              </a:r>
              <a:r>
                <a:rPr lang="en-US" altLang="ko-KR" sz="1500" b="1" dirty="0">
                  <a:latin typeface="+mj-lt"/>
                </a:rPr>
                <a:t>’ </a:t>
              </a:r>
              <a:r>
                <a:rPr lang="ko-KR" altLang="en-US" sz="1500" b="1" dirty="0">
                  <a:latin typeface="+mj-lt"/>
                </a:rPr>
                <a:t>발신자 표시까지 조작</a:t>
              </a:r>
              <a:r>
                <a:rPr lang="en-US" altLang="ko-KR" sz="1500" dirty="0">
                  <a:latin typeface="+mj-lt"/>
                </a:rPr>
                <a:t> </a:t>
              </a:r>
            </a:p>
            <a:p>
              <a:endParaRPr lang="en-US" altLang="ko-KR" sz="500" dirty="0">
                <a:latin typeface="+mj-lt"/>
              </a:endParaRPr>
            </a:p>
            <a:p>
              <a:r>
                <a:rPr lang="ko-KR" altLang="en-US" sz="1300" dirty="0">
                  <a:latin typeface="+mj-lt"/>
                </a:rPr>
                <a:t> 서울경제</a:t>
              </a:r>
              <a:r>
                <a:rPr lang="en-US" altLang="ko-KR" sz="1300" dirty="0">
                  <a:latin typeface="+mj-lt"/>
                </a:rPr>
                <a:t>/ 2022-06-17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33919" y="1166258"/>
              <a:ext cx="4058080" cy="64633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j-lt"/>
                </a:rPr>
                <a:t>가까운 지인을 사칭하며 사기 수법이 점점 고도화 되고 있다</a:t>
              </a:r>
              <a:r>
                <a:rPr lang="en-US" altLang="ko-KR" sz="1200" dirty="0">
                  <a:latin typeface="+mj-lt"/>
                </a:rPr>
                <a:t>… </a:t>
              </a:r>
              <a:r>
                <a:rPr lang="ko-KR" altLang="en-US" sz="1200" dirty="0">
                  <a:latin typeface="+mj-lt"/>
                </a:rPr>
                <a:t>납치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성폭행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장기매매 등의 덫을 놓으며 보이스피싱 수법은 나날이 진화</a:t>
              </a:r>
              <a:r>
                <a:rPr lang="en-US" altLang="ko-KR" sz="1200" dirty="0">
                  <a:latin typeface="+mj-lt"/>
                </a:rPr>
                <a:t>…</a:t>
              </a:r>
              <a:endParaRPr lang="ko-KR" altLang="en-US" sz="1200" dirty="0">
                <a:latin typeface="+mj-lt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64795" y="1812589"/>
              <a:ext cx="3307123" cy="1265892"/>
            </a:xfrm>
            <a:prstGeom prst="rect">
              <a:avLst/>
            </a:prstGeom>
            <a:solidFill>
              <a:srgbClr val="F5F5F5"/>
            </a:solidFill>
            <a:ln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80832" y="2087720"/>
              <a:ext cx="1447800" cy="276999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j-lt"/>
                </a:rPr>
                <a:t>키워드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264795" y="2364720"/>
              <a:ext cx="1000258" cy="212930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지인 사칭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9383018" y="2364719"/>
              <a:ext cx="1501201" cy="212931"/>
            </a:xfrm>
            <a:prstGeom prst="roundRect">
              <a:avLst/>
            </a:prstGeom>
            <a:solidFill>
              <a:srgbClr val="F0A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발신자 표시 조작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77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" y="1186049"/>
            <a:ext cx="6429399" cy="441556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28218" y="218350"/>
            <a:ext cx="84570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  <a:latin typeface="+mn-ea"/>
              </a:rPr>
              <a:t>지역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별 보이스피싱 </a:t>
            </a:r>
            <a:r>
              <a:rPr lang="ko-KR" altLang="en-US" sz="4000" b="1" dirty="0">
                <a:solidFill>
                  <a:schemeClr val="bg1"/>
                </a:solidFill>
              </a:rPr>
              <a:t>피해 현황</a:t>
            </a:r>
            <a:endParaRPr lang="ko-KR" altLang="en-US" sz="4000" dirty="0"/>
          </a:p>
          <a:p>
            <a:endParaRPr lang="ko-KR" altLang="en-US" sz="4000" dirty="0"/>
          </a:p>
        </p:txBody>
      </p:sp>
      <p:sp>
        <p:nvSpPr>
          <p:cNvPr id="18" name="직사각형 17"/>
          <p:cNvSpPr/>
          <p:nvPr/>
        </p:nvSpPr>
        <p:spPr>
          <a:xfrm>
            <a:off x="272618" y="5744723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45374" y="5837391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지역으로만 나누었을 때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보이스피싱 피해 건수는 서울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경기를 제외하고는 비슷한 수준</a:t>
            </a:r>
            <a:endParaRPr lang="en-US" altLang="ko-KR" sz="1500" b="1" dirty="0"/>
          </a:p>
          <a:p>
            <a:pPr>
              <a:lnSpc>
                <a:spcPct val="150000"/>
              </a:lnSpc>
            </a:pPr>
            <a:r>
              <a:rPr lang="en-US" altLang="ko-KR" sz="1500" b="1" dirty="0"/>
              <a:t>    </a:t>
            </a:r>
            <a:r>
              <a:rPr lang="en-US" altLang="ko-KR" sz="1500" b="1" dirty="0">
                <a:sym typeface="Wingdings" panose="05000000000000000000" pitchFamily="2" charset="2"/>
              </a:rPr>
              <a:t>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보이스피싱 피해 건수 중 </a:t>
            </a:r>
            <a:r>
              <a:rPr lang="en-US" altLang="ko-KR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60%</a:t>
            </a:r>
            <a:r>
              <a:rPr lang="en-US" altLang="ko-KR" sz="15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비율이 </a:t>
            </a:r>
            <a:r>
              <a:rPr lang="ko-KR" alt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수도권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에 집중됨 </a:t>
            </a:r>
            <a:r>
              <a:rPr lang="en-US" altLang="ko-KR" sz="15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단순 건수 기준</a:t>
            </a:r>
            <a:r>
              <a:rPr lang="en-US" altLang="ko-KR" sz="1500" b="1" dirty="0" smtClean="0">
                <a:sym typeface="Wingdings" panose="05000000000000000000" pitchFamily="2" charset="2"/>
              </a:rPr>
              <a:t>)</a:t>
            </a:r>
            <a:endParaRPr lang="en-US" altLang="ko-KR" sz="1500" b="1" dirty="0"/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17" y="1206247"/>
            <a:ext cx="4815140" cy="44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385"/>
            <a:ext cx="12192000" cy="617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6594"/>
          <a:stretch/>
        </p:blipFill>
        <p:spPr>
          <a:xfrm>
            <a:off x="0" y="0"/>
            <a:ext cx="12192000" cy="1144587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/>
          <a:stretch/>
        </p:blipFill>
        <p:spPr>
          <a:xfrm>
            <a:off x="168644" y="1493237"/>
            <a:ext cx="5896938" cy="4108375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/>
          <a:stretch/>
        </p:blipFill>
        <p:spPr>
          <a:xfrm>
            <a:off x="6149346" y="1504826"/>
            <a:ext cx="5896121" cy="40653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8218" y="218350"/>
            <a:ext cx="84570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지역</a:t>
            </a:r>
            <a:r>
              <a:rPr lang="ko-KR" altLang="en-US" sz="4000" b="1" dirty="0">
                <a:solidFill>
                  <a:schemeClr val="bg1"/>
                </a:solidFill>
              </a:rPr>
              <a:t>별 보이스피싱 피해 현황</a:t>
            </a:r>
            <a:endParaRPr lang="ko-KR" altLang="en-US" sz="4000" dirty="0"/>
          </a:p>
        </p:txBody>
      </p:sp>
      <p:sp>
        <p:nvSpPr>
          <p:cNvPr id="18" name="직사각형 17"/>
          <p:cNvSpPr/>
          <p:nvPr/>
        </p:nvSpPr>
        <p:spPr>
          <a:xfrm>
            <a:off x="272618" y="5744723"/>
            <a:ext cx="11754561" cy="9841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45374" y="5837391"/>
            <a:ext cx="117544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영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호남 지역 및 지방 거점도시 발생률 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적음</a:t>
            </a:r>
            <a:r>
              <a:rPr lang="ko-KR" altLang="en-US" sz="1500" b="1" dirty="0" smtClean="0"/>
              <a:t> </a:t>
            </a:r>
            <a:r>
              <a:rPr lang="en-US" altLang="ko-KR" sz="1500" b="1" dirty="0" smtClean="0"/>
              <a:t>-&gt; </a:t>
            </a:r>
            <a:r>
              <a:rPr lang="ko-KR" altLang="en-US" sz="15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노령인구</a:t>
            </a:r>
            <a:r>
              <a:rPr lang="ko-KR" altLang="en-US" sz="1500" b="1" dirty="0" smtClean="0"/>
              <a:t> 비율이 많은 지역</a:t>
            </a:r>
            <a:endParaRPr lang="en-US" altLang="ko-KR" sz="15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 smtClean="0"/>
              <a:t>서울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제주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울산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대전</a:t>
            </a:r>
            <a:r>
              <a:rPr lang="en-US" altLang="ko-KR" sz="1500" b="1" dirty="0" smtClean="0"/>
              <a:t>, </a:t>
            </a:r>
            <a:r>
              <a:rPr lang="ko-KR" altLang="en-US" sz="1500" b="1" dirty="0" smtClean="0"/>
              <a:t>인천 순으로 발생률 </a:t>
            </a:r>
            <a:r>
              <a:rPr lang="ko-KR" alt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높은</a:t>
            </a:r>
            <a:r>
              <a:rPr lang="ko-KR" altLang="en-US" sz="1500" b="1" dirty="0" smtClean="0"/>
              <a:t> </a:t>
            </a:r>
            <a:r>
              <a:rPr lang="en-US" altLang="ko-KR" sz="1500" b="1" dirty="0" smtClean="0"/>
              <a:t>-&gt; </a:t>
            </a:r>
            <a:r>
              <a:rPr lang="ko-KR" altLang="en-US" sz="1500" b="1" dirty="0">
                <a:solidFill>
                  <a:srgbClr val="0070C0"/>
                </a:solidFill>
                <a:sym typeface="Wingdings" panose="05000000000000000000" pitchFamily="2" charset="2"/>
              </a:rPr>
              <a:t>경제활동</a:t>
            </a:r>
            <a:r>
              <a:rPr lang="ko-KR" altLang="en-US" sz="1500" b="1" dirty="0" smtClean="0"/>
              <a:t>인구수 및 비중이 높은 지역 </a:t>
            </a:r>
            <a:r>
              <a:rPr lang="en-US" altLang="ko-KR" sz="1500" b="1" dirty="0" smtClean="0"/>
              <a:t>( </a:t>
            </a:r>
            <a:r>
              <a:rPr lang="ko-KR" altLang="en-US" sz="1500" b="1" dirty="0" smtClean="0"/>
              <a:t>제주 </a:t>
            </a:r>
            <a:r>
              <a:rPr lang="en-US" altLang="ko-KR" sz="1500" b="1" dirty="0" smtClean="0"/>
              <a:t>1</a:t>
            </a:r>
            <a:r>
              <a:rPr lang="ko-KR" altLang="en-US" sz="1500" b="1" dirty="0" smtClean="0"/>
              <a:t>등</a:t>
            </a:r>
            <a:r>
              <a:rPr lang="en-US" altLang="ko-KR" sz="1500" b="1" dirty="0" smtClean="0"/>
              <a:t>)</a:t>
            </a:r>
            <a:endParaRPr lang="en-US" altLang="ko-KR" sz="1500" b="1" dirty="0"/>
          </a:p>
        </p:txBody>
      </p:sp>
      <p:sp>
        <p:nvSpPr>
          <p:cNvPr id="5" name="직사각형 4"/>
          <p:cNvSpPr/>
          <p:nvPr/>
        </p:nvSpPr>
        <p:spPr>
          <a:xfrm>
            <a:off x="1548730" y="1216304"/>
            <a:ext cx="3052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지역별 보이스피싱 발생률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상위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5</a:t>
            </a:r>
            <a:r>
              <a:rPr lang="ko-KR" altLang="en-US" sz="1400" b="1" dirty="0" smtClean="0"/>
              <a:t>개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7405819" y="1187733"/>
            <a:ext cx="3052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지역별 보이스피싱 발생률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하위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5</a:t>
            </a:r>
            <a:r>
              <a:rPr lang="ko-KR" altLang="en-US" sz="1400" b="1" dirty="0" smtClean="0"/>
              <a:t>개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997620" y="742506"/>
            <a:ext cx="424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발생률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=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보이스피싱발생건수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지역별총인구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8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2426</Words>
  <Application>Microsoft Office PowerPoint</Application>
  <PresentationFormat>와이드스크린</PresentationFormat>
  <Paragraphs>284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118</cp:revision>
  <dcterms:created xsi:type="dcterms:W3CDTF">2022-06-10T05:51:25Z</dcterms:created>
  <dcterms:modified xsi:type="dcterms:W3CDTF">2022-06-23T06:12:53Z</dcterms:modified>
</cp:coreProperties>
</file>